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8" r:id="rId13"/>
    <p:sldId id="267"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F0C6398B-0982-421E-A4F1-7CE2E9D66435}"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823FF-9C02-4556-8940-8106E7E33A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75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0C6398B-0982-421E-A4F1-7CE2E9D66435}"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2241134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0C6398B-0982-421E-A4F1-7CE2E9D66435}"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98030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0C6398B-0982-421E-A4F1-7CE2E9D66435}"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189686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F0C6398B-0982-421E-A4F1-7CE2E9D66435}"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823FF-9C02-4556-8940-8106E7E33A6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759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F0C6398B-0982-421E-A4F1-7CE2E9D66435}"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36598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09728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217920" y="2582334"/>
            <a:ext cx="4937760" cy="33782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F0C6398B-0982-421E-A4F1-7CE2E9D66435}"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797543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F0C6398B-0982-421E-A4F1-7CE2E9D66435}" type="datetimeFigureOut">
              <a:rPr lang="en-US" smtClean="0"/>
              <a:t>5/27/2020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345201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C6398B-0982-421E-A4F1-7CE2E9D66435}" type="datetimeFigureOut">
              <a:rPr lang="en-US" smtClean="0"/>
              <a:t>5/27/2020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411990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0C6398B-0982-421E-A4F1-7CE2E9D66435}" type="datetimeFigureOut">
              <a:rPr lang="en-US" smtClean="0"/>
              <a:t>5/27/2020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47823FF-9C02-4556-8940-8106E7E33A65}" type="slidenum">
              <a:rPr lang="en-US" smtClean="0"/>
              <a:t>‹#›</a:t>
            </a:fld>
            <a:endParaRPr lang="en-US"/>
          </a:p>
        </p:txBody>
      </p:sp>
    </p:spTree>
    <p:extLst>
      <p:ext uri="{BB962C8B-B14F-4D97-AF65-F5344CB8AC3E}">
        <p14:creationId xmlns:p14="http://schemas.microsoft.com/office/powerpoint/2010/main" val="3142078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F0C6398B-0982-421E-A4F1-7CE2E9D66435}"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823FF-9C02-4556-8940-8106E7E33A65}" type="slidenum">
              <a:rPr lang="en-US" smtClean="0"/>
              <a:t>‹#›</a:t>
            </a:fld>
            <a:endParaRPr lang="en-US"/>
          </a:p>
        </p:txBody>
      </p:sp>
    </p:spTree>
    <p:extLst>
      <p:ext uri="{BB962C8B-B14F-4D97-AF65-F5344CB8AC3E}">
        <p14:creationId xmlns:p14="http://schemas.microsoft.com/office/powerpoint/2010/main" val="142903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C6398B-0982-421E-A4F1-7CE2E9D66435}" type="datetimeFigureOut">
              <a:rPr lang="en-US" smtClean="0"/>
              <a:t>5/27/2020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47823FF-9C02-4556-8940-8106E7E33A6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3883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c/ElektronikOfisi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youtu.be/SQBhMQtHDa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_SmLlGAyRRc"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c/ElektronikOfisim"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a:bodyPr>
          <a:lstStyle/>
          <a:p>
            <a:pPr algn="ctr"/>
            <a:r>
              <a:rPr lang="en-US" sz="4800" dirty="0" smtClean="0"/>
              <a:t>STM32F </a:t>
            </a:r>
            <a:r>
              <a:rPr lang="en-US" sz="4800" dirty="0" err="1" smtClean="0"/>
              <a:t>ile</a:t>
            </a:r>
            <a:r>
              <a:rPr lang="en-US" sz="4800" dirty="0" smtClean="0"/>
              <a:t> </a:t>
            </a:r>
            <a:r>
              <a:rPr lang="en-US" sz="4800" dirty="0" err="1" smtClean="0"/>
              <a:t>A'dan</a:t>
            </a:r>
            <a:r>
              <a:rPr lang="en-US" sz="4800" dirty="0" smtClean="0"/>
              <a:t> </a:t>
            </a:r>
            <a:r>
              <a:rPr lang="en-US" sz="4800" dirty="0" err="1" smtClean="0"/>
              <a:t>Z'ye</a:t>
            </a:r>
            <a:r>
              <a:rPr lang="en-US" sz="4800" dirty="0" smtClean="0"/>
              <a:t> </a:t>
            </a:r>
            <a:r>
              <a:rPr lang="en-US" sz="4800" dirty="0" err="1" smtClean="0"/>
              <a:t>Gömülü</a:t>
            </a:r>
            <a:r>
              <a:rPr lang="en-US" sz="4800" dirty="0" smtClean="0"/>
              <a:t> </a:t>
            </a:r>
            <a:r>
              <a:rPr lang="en-US" sz="4800" dirty="0" err="1" smtClean="0"/>
              <a:t>Sistemler</a:t>
            </a:r>
            <a:r>
              <a:rPr lang="en-US" sz="4800" dirty="0" smtClean="0"/>
              <a:t>(Embedded Systems)</a:t>
            </a:r>
            <a:br>
              <a:rPr lang="en-US" sz="4800" dirty="0" smtClean="0"/>
            </a:br>
            <a:r>
              <a:rPr lang="tr-TR" sz="4800" dirty="0" err="1" smtClean="0"/>
              <a:t>Udemy</a:t>
            </a:r>
            <a:r>
              <a:rPr lang="tr-TR" sz="4800" dirty="0" smtClean="0"/>
              <a:t> Kursu Giriş</a:t>
            </a:r>
            <a:endParaRPr lang="en-US" sz="4800" dirty="0"/>
          </a:p>
        </p:txBody>
      </p:sp>
      <p:sp>
        <p:nvSpPr>
          <p:cNvPr id="3" name="Alt Başlık 2"/>
          <p:cNvSpPr>
            <a:spLocks noGrp="1"/>
          </p:cNvSpPr>
          <p:nvPr>
            <p:ph type="subTitle" idx="1"/>
          </p:nvPr>
        </p:nvSpPr>
        <p:spPr/>
        <p:txBody>
          <a:bodyPr/>
          <a:lstStyle/>
          <a:p>
            <a:pPr algn="ctr"/>
            <a:r>
              <a:rPr lang="tr-TR" dirty="0" smtClean="0"/>
              <a:t>Arif Mandal</a:t>
            </a:r>
            <a:endParaRPr lang="tr-TR" dirty="0"/>
          </a:p>
          <a:p>
            <a:pPr algn="ctr"/>
            <a:r>
              <a:rPr lang="tr-TR" sz="1800" b="1" dirty="0">
                <a:hlinkClick r:id="rId2"/>
              </a:rPr>
              <a:t>https://www.youtube.com/c/ElektronikOfisim</a:t>
            </a:r>
            <a:endParaRPr lang="en-US" sz="1800" b="1" dirty="0"/>
          </a:p>
        </p:txBody>
      </p:sp>
    </p:spTree>
    <p:extLst>
      <p:ext uri="{BB962C8B-B14F-4D97-AF65-F5344CB8AC3E}">
        <p14:creationId xmlns:p14="http://schemas.microsoft.com/office/powerpoint/2010/main" val="7610702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err="1"/>
              <a:t>Input</a:t>
            </a:r>
            <a:r>
              <a:rPr lang="tr-TR" dirty="0"/>
              <a:t>/</a:t>
            </a:r>
            <a:r>
              <a:rPr lang="tr-TR" dirty="0" err="1"/>
              <a:t>Output</a:t>
            </a:r>
            <a:r>
              <a:rPr lang="tr-TR" dirty="0"/>
              <a:t> (giriş/çıkış) Birimi</a:t>
            </a:r>
            <a:endParaRPr lang="en-US" dirty="0"/>
          </a:p>
        </p:txBody>
      </p:sp>
      <p:sp>
        <p:nvSpPr>
          <p:cNvPr id="5" name="İçerik Yer Tutucusu 4"/>
          <p:cNvSpPr>
            <a:spLocks noGrp="1"/>
          </p:cNvSpPr>
          <p:nvPr>
            <p:ph idx="1"/>
          </p:nvPr>
        </p:nvSpPr>
        <p:spPr/>
        <p:txBody>
          <a:bodyPr/>
          <a:lstStyle/>
          <a:p>
            <a:endParaRPr lang="en-US" dirty="0"/>
          </a:p>
        </p:txBody>
      </p:sp>
      <p:pic>
        <p:nvPicPr>
          <p:cNvPr id="6" name="Resim 5"/>
          <p:cNvPicPr>
            <a:picLocks noChangeAspect="1"/>
          </p:cNvPicPr>
          <p:nvPr/>
        </p:nvPicPr>
        <p:blipFill>
          <a:blip r:embed="rId2"/>
          <a:stretch>
            <a:fillRect/>
          </a:stretch>
        </p:blipFill>
        <p:spPr>
          <a:xfrm>
            <a:off x="2055753" y="1896957"/>
            <a:ext cx="7811253" cy="3920913"/>
          </a:xfrm>
          <a:prstGeom prst="rect">
            <a:avLst/>
          </a:prstGeom>
        </p:spPr>
      </p:pic>
    </p:spTree>
    <p:extLst>
      <p:ext uri="{BB962C8B-B14F-4D97-AF65-F5344CB8AC3E}">
        <p14:creationId xmlns:p14="http://schemas.microsoft.com/office/powerpoint/2010/main" val="410383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err="1" smtClean="0"/>
              <a:t>Mikrodenetleyici</a:t>
            </a:r>
            <a:r>
              <a:rPr lang="tr-TR" dirty="0" smtClean="0"/>
              <a:t>(</a:t>
            </a:r>
            <a:r>
              <a:rPr lang="tr-TR" dirty="0" err="1" smtClean="0"/>
              <a:t>Microcontroller</a:t>
            </a:r>
            <a:r>
              <a:rPr lang="tr-TR" dirty="0" smtClean="0"/>
              <a:t>)</a:t>
            </a:r>
            <a:endParaRPr lang="en-US" dirty="0"/>
          </a:p>
        </p:txBody>
      </p:sp>
      <p:sp>
        <p:nvSpPr>
          <p:cNvPr id="3" name="İçerik Yer Tutucusu 2"/>
          <p:cNvSpPr>
            <a:spLocks noGrp="1"/>
          </p:cNvSpPr>
          <p:nvPr>
            <p:ph idx="1"/>
          </p:nvPr>
        </p:nvSpPr>
        <p:spPr>
          <a:xfrm>
            <a:off x="1097280" y="1737360"/>
            <a:ext cx="10058400" cy="4023360"/>
          </a:xfrm>
        </p:spPr>
        <p:txBody>
          <a:bodyPr/>
          <a:lstStyle/>
          <a:p>
            <a:r>
              <a:rPr lang="en-US" dirty="0" err="1" smtClean="0"/>
              <a:t>Mikroişlemciler</a:t>
            </a:r>
            <a:r>
              <a:rPr lang="en-US" dirty="0" smtClean="0"/>
              <a:t> </a:t>
            </a:r>
            <a:r>
              <a:rPr lang="en-US" dirty="0" err="1"/>
              <a:t>sadece</a:t>
            </a:r>
            <a:r>
              <a:rPr lang="en-US" dirty="0"/>
              <a:t> </a:t>
            </a:r>
            <a:r>
              <a:rPr lang="en-US" dirty="0" err="1"/>
              <a:t>işlem</a:t>
            </a:r>
            <a:r>
              <a:rPr lang="en-US" dirty="0"/>
              <a:t> </a:t>
            </a:r>
            <a:r>
              <a:rPr lang="en-US" dirty="0" err="1"/>
              <a:t>ve</a:t>
            </a:r>
            <a:r>
              <a:rPr lang="en-US" dirty="0"/>
              <a:t> </a:t>
            </a:r>
            <a:r>
              <a:rPr lang="en-US" dirty="0" err="1"/>
              <a:t>hafıza</a:t>
            </a:r>
            <a:r>
              <a:rPr lang="en-US" dirty="0"/>
              <a:t> </a:t>
            </a:r>
            <a:r>
              <a:rPr lang="en-US" dirty="0" err="1"/>
              <a:t>birimlerinden</a:t>
            </a:r>
            <a:r>
              <a:rPr lang="en-US" dirty="0"/>
              <a:t> </a:t>
            </a:r>
            <a:r>
              <a:rPr lang="en-US" dirty="0" err="1"/>
              <a:t>oluşurken</a:t>
            </a:r>
            <a:r>
              <a:rPr lang="en-US" dirty="0"/>
              <a:t> </a:t>
            </a:r>
            <a:r>
              <a:rPr lang="en-US" dirty="0" err="1"/>
              <a:t>mikrodenetleyici</a:t>
            </a:r>
            <a:r>
              <a:rPr lang="en-US" dirty="0"/>
              <a:t> </a:t>
            </a:r>
            <a:r>
              <a:rPr lang="en-US" dirty="0" err="1"/>
              <a:t>hafıza</a:t>
            </a:r>
            <a:r>
              <a:rPr lang="en-US" dirty="0"/>
              <a:t>, analog </a:t>
            </a:r>
            <a:r>
              <a:rPr lang="en-US" dirty="0" err="1"/>
              <a:t>dijital</a:t>
            </a:r>
            <a:r>
              <a:rPr lang="en-US" dirty="0"/>
              <a:t> </a:t>
            </a:r>
            <a:r>
              <a:rPr lang="en-US" dirty="0" err="1" smtClean="0"/>
              <a:t>çeviric</a:t>
            </a:r>
            <a:r>
              <a:rPr lang="en-US" dirty="0" smtClean="0"/>
              <a:t>(ADC), </a:t>
            </a:r>
            <a:r>
              <a:rPr lang="en-US" dirty="0" err="1" smtClean="0"/>
              <a:t>zamanlayıcı</a:t>
            </a:r>
            <a:r>
              <a:rPr lang="en-US" dirty="0" smtClean="0"/>
              <a:t>(Timer) </a:t>
            </a:r>
            <a:r>
              <a:rPr lang="en-US" dirty="0" err="1"/>
              <a:t>gibi</a:t>
            </a:r>
            <a:r>
              <a:rPr lang="en-US" dirty="0"/>
              <a:t> </a:t>
            </a:r>
            <a:r>
              <a:rPr lang="en-US" dirty="0" err="1"/>
              <a:t>çevre</a:t>
            </a:r>
            <a:r>
              <a:rPr lang="en-US" dirty="0"/>
              <a:t> </a:t>
            </a:r>
            <a:r>
              <a:rPr lang="en-US" dirty="0" err="1" smtClean="0"/>
              <a:t>birimlerinden</a:t>
            </a:r>
            <a:r>
              <a:rPr lang="en-US" dirty="0" smtClean="0"/>
              <a:t> </a:t>
            </a:r>
            <a:r>
              <a:rPr lang="en-US" dirty="0" err="1" smtClean="0"/>
              <a:t>olu</a:t>
            </a:r>
            <a:r>
              <a:rPr lang="tr-TR" dirty="0" err="1" smtClean="0"/>
              <a:t>şur</a:t>
            </a:r>
            <a:r>
              <a:rPr lang="en-US" dirty="0" smtClean="0"/>
              <a:t>. </a:t>
            </a:r>
            <a:r>
              <a:rPr lang="tr-TR" dirty="0" err="1"/>
              <a:t>Mikrodenetleyici</a:t>
            </a:r>
            <a:r>
              <a:rPr lang="tr-TR" dirty="0"/>
              <a:t>, programlandığı yazılımı hafızasına </a:t>
            </a:r>
            <a:r>
              <a:rPr lang="tr-TR" dirty="0" smtClean="0"/>
              <a:t>kaydeder, gerekli çevre birimlerini kullanarak işler ve </a:t>
            </a:r>
            <a:r>
              <a:rPr lang="tr-TR" dirty="0"/>
              <a:t>bir çıkış sinyali gönderir</a:t>
            </a:r>
            <a:r>
              <a:rPr lang="tr-TR" dirty="0" smtClean="0"/>
              <a:t>.</a:t>
            </a:r>
          </a:p>
          <a:p>
            <a:endParaRPr lang="tr-TR" dirty="0" smtClean="0"/>
          </a:p>
          <a:p>
            <a:endParaRPr lang="en-US" dirty="0"/>
          </a:p>
        </p:txBody>
      </p:sp>
      <p:pic>
        <p:nvPicPr>
          <p:cNvPr id="5" name="Resim 4"/>
          <p:cNvPicPr>
            <a:picLocks noChangeAspect="1"/>
          </p:cNvPicPr>
          <p:nvPr/>
        </p:nvPicPr>
        <p:blipFill>
          <a:blip r:embed="rId2"/>
          <a:stretch>
            <a:fillRect/>
          </a:stretch>
        </p:blipFill>
        <p:spPr>
          <a:xfrm>
            <a:off x="2716530" y="2758755"/>
            <a:ext cx="6819900" cy="3423645"/>
          </a:xfrm>
          <a:prstGeom prst="rect">
            <a:avLst/>
          </a:prstGeom>
        </p:spPr>
      </p:pic>
    </p:spTree>
    <p:extLst>
      <p:ext uri="{BB962C8B-B14F-4D97-AF65-F5344CB8AC3E}">
        <p14:creationId xmlns:p14="http://schemas.microsoft.com/office/powerpoint/2010/main" val="418636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err="1"/>
              <a:t>Mikrodenetleyici</a:t>
            </a:r>
            <a:r>
              <a:rPr lang="tr-TR" dirty="0"/>
              <a:t>(</a:t>
            </a:r>
            <a:r>
              <a:rPr lang="tr-TR" dirty="0" err="1"/>
              <a:t>Microcontroller</a:t>
            </a:r>
            <a:r>
              <a:rPr lang="tr-TR" dirty="0"/>
              <a:t>)</a:t>
            </a:r>
            <a:endParaRPr lang="en-US" dirty="0"/>
          </a:p>
        </p:txBody>
      </p:sp>
      <p:pic>
        <p:nvPicPr>
          <p:cNvPr id="1026" name="Picture 2" descr="Mikrodenetleyici ve Mikroişlemci Nedir? Mikrodenetleyici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6800" y="519075"/>
            <a:ext cx="7734299" cy="589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722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err="1"/>
              <a:t>Mikrodenetleyici</a:t>
            </a:r>
            <a:r>
              <a:rPr lang="tr-TR" dirty="0"/>
              <a:t>(</a:t>
            </a:r>
            <a:r>
              <a:rPr lang="tr-TR" dirty="0" err="1"/>
              <a:t>Microcontroller</a:t>
            </a:r>
            <a:r>
              <a:rPr lang="tr-TR" dirty="0"/>
              <a:t>)</a:t>
            </a:r>
            <a:endParaRPr lang="en-US" dirty="0"/>
          </a:p>
        </p:txBody>
      </p:sp>
      <p:sp>
        <p:nvSpPr>
          <p:cNvPr id="3" name="İçerik Yer Tutucusu 2"/>
          <p:cNvSpPr>
            <a:spLocks noGrp="1"/>
          </p:cNvSpPr>
          <p:nvPr>
            <p:ph idx="1"/>
          </p:nvPr>
        </p:nvSpPr>
        <p:spPr/>
        <p:txBody>
          <a:bodyPr/>
          <a:lstStyle/>
          <a:p>
            <a:pPr>
              <a:buFont typeface="Wingdings" panose="05000000000000000000" pitchFamily="2" charset="2"/>
              <a:buChar char="Ø"/>
            </a:pPr>
            <a:r>
              <a:rPr lang="tr-TR" dirty="0" smtClean="0"/>
              <a:t>Mikroişlemciler genellikle bilgisayarlarda </a:t>
            </a:r>
            <a:r>
              <a:rPr lang="tr-TR" dirty="0"/>
              <a:t>kullanılmaktadır (Intel, </a:t>
            </a:r>
            <a:r>
              <a:rPr lang="tr-TR" dirty="0" smtClean="0"/>
              <a:t>AMD).</a:t>
            </a:r>
            <a:r>
              <a:rPr lang="tr-TR" dirty="0"/>
              <a:t> </a:t>
            </a:r>
            <a:endParaRPr lang="tr-TR" dirty="0" smtClean="0"/>
          </a:p>
          <a:p>
            <a:pPr>
              <a:buFont typeface="Wingdings" panose="05000000000000000000" pitchFamily="2" charset="2"/>
              <a:buChar char="Ø"/>
            </a:pPr>
            <a:r>
              <a:rPr lang="tr-TR" dirty="0" err="1" smtClean="0"/>
              <a:t>Mikrodenetleyiciler</a:t>
            </a:r>
            <a:r>
              <a:rPr lang="tr-TR" dirty="0" smtClean="0"/>
              <a:t> </a:t>
            </a:r>
            <a:r>
              <a:rPr lang="tr-TR" dirty="0"/>
              <a:t>genellikle endüstriye </a:t>
            </a:r>
            <a:r>
              <a:rPr lang="tr-TR" dirty="0" smtClean="0"/>
              <a:t>yönelik </a:t>
            </a:r>
            <a:r>
              <a:rPr lang="tr-TR" dirty="0"/>
              <a:t>kontrol ve otomasyon </a:t>
            </a:r>
            <a:r>
              <a:rPr lang="tr-TR" dirty="0" smtClean="0"/>
              <a:t>işlemlerinde kullanılmaktadır.(ARM, PIC</a:t>
            </a:r>
            <a:r>
              <a:rPr lang="tr-TR" dirty="0"/>
              <a:t>, AVR, </a:t>
            </a:r>
            <a:r>
              <a:rPr lang="tr-TR" dirty="0" smtClean="0"/>
              <a:t>MSP430, </a:t>
            </a:r>
            <a:r>
              <a:rPr lang="tr-TR" dirty="0"/>
              <a:t>8051). Üzerlerinde mikroişlemcilere göre daha fazla birimi barındırırlar </a:t>
            </a:r>
            <a:r>
              <a:rPr lang="tr-TR" dirty="0" smtClean="0"/>
              <a:t>bu yüzden </a:t>
            </a:r>
            <a:r>
              <a:rPr lang="tr-TR" dirty="0"/>
              <a:t>mikroişlemcilere göre daha yavaş çalışırlar. </a:t>
            </a:r>
            <a:endParaRPr lang="tr-TR" dirty="0" smtClean="0"/>
          </a:p>
          <a:p>
            <a:pPr>
              <a:buFont typeface="Wingdings" panose="05000000000000000000" pitchFamily="2" charset="2"/>
              <a:buChar char="Ø"/>
            </a:pPr>
            <a:r>
              <a:rPr lang="tr-TR" dirty="0" err="1"/>
              <a:t>Mikrodenetleyici</a:t>
            </a:r>
            <a:r>
              <a:rPr lang="tr-TR" dirty="0"/>
              <a:t> </a:t>
            </a:r>
            <a:r>
              <a:rPr lang="tr-TR" dirty="0" smtClean="0"/>
              <a:t>mimarilerine </a:t>
            </a:r>
            <a:r>
              <a:rPr lang="tr-TR" dirty="0"/>
              <a:t>göre </a:t>
            </a:r>
            <a:r>
              <a:rPr lang="tr-TR" dirty="0" smtClean="0"/>
              <a:t>ikiye </a:t>
            </a:r>
            <a:r>
              <a:rPr lang="tr-TR" dirty="0"/>
              <a:t>ayrılmaktadırlar</a:t>
            </a:r>
            <a:r>
              <a:rPr lang="tr-TR" dirty="0" smtClean="0"/>
              <a:t>.</a:t>
            </a:r>
          </a:p>
          <a:p>
            <a:pPr lvl="1">
              <a:buFont typeface="Wingdings" panose="05000000000000000000" pitchFamily="2" charset="2"/>
              <a:buChar char="Ø"/>
            </a:pPr>
            <a:r>
              <a:rPr lang="tr-TR" dirty="0" err="1"/>
              <a:t>Von</a:t>
            </a:r>
            <a:r>
              <a:rPr lang="tr-TR" dirty="0"/>
              <a:t> </a:t>
            </a:r>
            <a:r>
              <a:rPr lang="tr-TR" dirty="0" err="1" smtClean="0"/>
              <a:t>Neuman</a:t>
            </a:r>
            <a:r>
              <a:rPr lang="tr-TR" dirty="0" smtClean="0"/>
              <a:t> Mimarisi</a:t>
            </a:r>
          </a:p>
          <a:p>
            <a:pPr lvl="1">
              <a:buFont typeface="Wingdings" panose="05000000000000000000" pitchFamily="2" charset="2"/>
              <a:buChar char="Ø"/>
            </a:pPr>
            <a:r>
              <a:rPr lang="tr-TR" dirty="0" smtClean="0"/>
              <a:t>Harvard Mimarisi</a:t>
            </a:r>
            <a:endParaRPr lang="en-US" dirty="0"/>
          </a:p>
        </p:txBody>
      </p:sp>
    </p:spTree>
    <p:extLst>
      <p:ext uri="{BB962C8B-B14F-4D97-AF65-F5344CB8AC3E}">
        <p14:creationId xmlns:p14="http://schemas.microsoft.com/office/powerpoint/2010/main" val="2870217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err="1" smtClean="0"/>
              <a:t>Von</a:t>
            </a:r>
            <a:r>
              <a:rPr lang="tr-TR" dirty="0" smtClean="0"/>
              <a:t> </a:t>
            </a:r>
            <a:r>
              <a:rPr lang="tr-TR" dirty="0" err="1" smtClean="0"/>
              <a:t>Neuman</a:t>
            </a:r>
            <a:r>
              <a:rPr lang="tr-TR" dirty="0" smtClean="0"/>
              <a:t> Mimarisi </a:t>
            </a:r>
            <a:endParaRPr lang="en-US" dirty="0"/>
          </a:p>
        </p:txBody>
      </p:sp>
      <p:sp>
        <p:nvSpPr>
          <p:cNvPr id="3" name="İçerik Yer Tutucusu 2"/>
          <p:cNvSpPr>
            <a:spLocks noGrp="1"/>
          </p:cNvSpPr>
          <p:nvPr>
            <p:ph idx="1"/>
          </p:nvPr>
        </p:nvSpPr>
        <p:spPr/>
        <p:txBody>
          <a:bodyPr/>
          <a:lstStyle/>
          <a:p>
            <a:r>
              <a:rPr lang="tr-TR" dirty="0"/>
              <a:t>Program komutları ve veriler aynı bellekten alınarak tek bir yol üzerinden işlemciye gönderilir; önce komut, daha sonra da veri işlenir</a:t>
            </a:r>
            <a:r>
              <a:rPr lang="tr-TR" dirty="0" smtClean="0"/>
              <a:t>.</a:t>
            </a:r>
          </a:p>
          <a:p>
            <a:endParaRPr lang="tr-TR" dirty="0"/>
          </a:p>
        </p:txBody>
      </p:sp>
      <p:pic>
        <p:nvPicPr>
          <p:cNvPr id="4" name="Resim 3"/>
          <p:cNvPicPr>
            <a:picLocks noChangeAspect="1"/>
          </p:cNvPicPr>
          <p:nvPr/>
        </p:nvPicPr>
        <p:blipFill>
          <a:blip r:embed="rId2"/>
          <a:stretch>
            <a:fillRect/>
          </a:stretch>
        </p:blipFill>
        <p:spPr>
          <a:xfrm>
            <a:off x="3005132" y="2422445"/>
            <a:ext cx="6242696" cy="3701699"/>
          </a:xfrm>
          <a:prstGeom prst="rect">
            <a:avLst/>
          </a:prstGeom>
        </p:spPr>
      </p:pic>
    </p:spTree>
    <p:extLst>
      <p:ext uri="{BB962C8B-B14F-4D97-AF65-F5344CB8AC3E}">
        <p14:creationId xmlns:p14="http://schemas.microsoft.com/office/powerpoint/2010/main" val="4137448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err="1" smtClean="0"/>
              <a:t>Hardward</a:t>
            </a:r>
            <a:r>
              <a:rPr lang="tr-TR" dirty="0" smtClean="0"/>
              <a:t> Mimarisi</a:t>
            </a:r>
            <a:endParaRPr lang="en-US" dirty="0"/>
          </a:p>
        </p:txBody>
      </p:sp>
      <p:sp>
        <p:nvSpPr>
          <p:cNvPr id="3" name="İçerik Yer Tutucusu 2"/>
          <p:cNvSpPr>
            <a:spLocks noGrp="1"/>
          </p:cNvSpPr>
          <p:nvPr>
            <p:ph idx="1"/>
          </p:nvPr>
        </p:nvSpPr>
        <p:spPr/>
        <p:txBody>
          <a:bodyPr/>
          <a:lstStyle/>
          <a:p>
            <a:r>
              <a:rPr lang="tr-TR" dirty="0" smtClean="0"/>
              <a:t>Günümüzde genellikle bu </a:t>
            </a:r>
            <a:r>
              <a:rPr lang="tr-TR" dirty="0"/>
              <a:t>mimari </a:t>
            </a:r>
            <a:r>
              <a:rPr lang="tr-TR" dirty="0" smtClean="0"/>
              <a:t>kullanılmaktadır. </a:t>
            </a:r>
            <a:r>
              <a:rPr lang="tr-TR" dirty="0"/>
              <a:t>Verilere ve komutlara farklı yollardan ulaşılır, bu sayede çalışması daha hızlıdır</a:t>
            </a:r>
            <a:r>
              <a:rPr lang="tr-TR" dirty="0" smtClean="0"/>
              <a:t>.</a:t>
            </a:r>
          </a:p>
          <a:p>
            <a:endParaRPr lang="en-US" dirty="0"/>
          </a:p>
        </p:txBody>
      </p:sp>
      <p:pic>
        <p:nvPicPr>
          <p:cNvPr id="4" name="Resim 3"/>
          <p:cNvPicPr>
            <a:picLocks noChangeAspect="1"/>
          </p:cNvPicPr>
          <p:nvPr/>
        </p:nvPicPr>
        <p:blipFill>
          <a:blip r:embed="rId2"/>
          <a:stretch>
            <a:fillRect/>
          </a:stretch>
        </p:blipFill>
        <p:spPr>
          <a:xfrm>
            <a:off x="2550912" y="2518869"/>
            <a:ext cx="8313939" cy="3458599"/>
          </a:xfrm>
          <a:prstGeom prst="rect">
            <a:avLst/>
          </a:prstGeom>
        </p:spPr>
      </p:pic>
    </p:spTree>
    <p:extLst>
      <p:ext uri="{BB962C8B-B14F-4D97-AF65-F5344CB8AC3E}">
        <p14:creationId xmlns:p14="http://schemas.microsoft.com/office/powerpoint/2010/main" val="4027058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Mikrodenetleyiciler</a:t>
            </a:r>
            <a:r>
              <a:rPr lang="tr-TR" dirty="0" smtClean="0"/>
              <a:t> Neden Kullanılır?</a:t>
            </a:r>
            <a:endParaRPr lang="en-US" dirty="0"/>
          </a:p>
        </p:txBody>
      </p:sp>
      <p:sp>
        <p:nvSpPr>
          <p:cNvPr id="3" name="İçerik Yer Tutucusu 2"/>
          <p:cNvSpPr>
            <a:spLocks noGrp="1"/>
          </p:cNvSpPr>
          <p:nvPr>
            <p:ph idx="1"/>
          </p:nvPr>
        </p:nvSpPr>
        <p:spPr/>
        <p:txBody>
          <a:bodyPr/>
          <a:lstStyle/>
          <a:p>
            <a:pPr>
              <a:buFont typeface="Wingdings" panose="05000000000000000000" pitchFamily="2" charset="2"/>
              <a:buChar char="Ø"/>
            </a:pPr>
            <a:r>
              <a:rPr lang="tr-TR" dirty="0" err="1" smtClean="0"/>
              <a:t>Mikrodenetleyicilerin</a:t>
            </a:r>
            <a:r>
              <a:rPr lang="tr-TR" dirty="0" smtClean="0"/>
              <a:t> maliyetleri ucuzdur.</a:t>
            </a:r>
          </a:p>
          <a:p>
            <a:pPr>
              <a:buFont typeface="Wingdings" panose="05000000000000000000" pitchFamily="2" charset="2"/>
              <a:buChar char="Ø"/>
            </a:pPr>
            <a:r>
              <a:rPr lang="tr-TR" dirty="0" err="1"/>
              <a:t>M</a:t>
            </a:r>
            <a:r>
              <a:rPr lang="tr-TR" dirty="0" err="1" smtClean="0"/>
              <a:t>ikrodenetleyici</a:t>
            </a:r>
            <a:r>
              <a:rPr lang="tr-TR" dirty="0" smtClean="0"/>
              <a:t> içinde </a:t>
            </a:r>
            <a:r>
              <a:rPr lang="tr-TR" dirty="0"/>
              <a:t>program depolayabilme ve istenildiğinde çalıştırabilme </a:t>
            </a:r>
            <a:r>
              <a:rPr lang="tr-TR" dirty="0" smtClean="0"/>
              <a:t>olanağına sahiptir.</a:t>
            </a:r>
          </a:p>
          <a:p>
            <a:pPr>
              <a:buFont typeface="Wingdings" panose="05000000000000000000" pitchFamily="2" charset="2"/>
              <a:buChar char="Ø"/>
            </a:pPr>
            <a:r>
              <a:rPr lang="tr-TR" dirty="0" err="1" smtClean="0"/>
              <a:t>Mikrodenetleyicinin</a:t>
            </a:r>
            <a:r>
              <a:rPr lang="tr-TR" dirty="0" smtClean="0"/>
              <a:t> </a:t>
            </a:r>
            <a:r>
              <a:rPr lang="tr-TR" dirty="0"/>
              <a:t>ihtiyaç duyduğu önbellek ve giriş çıkış birimi bir yonga içerisinde bulunmaktadır. </a:t>
            </a:r>
            <a:endParaRPr lang="tr-TR" dirty="0" smtClean="0"/>
          </a:p>
          <a:p>
            <a:pPr>
              <a:buFont typeface="Wingdings" panose="05000000000000000000" pitchFamily="2" charset="2"/>
              <a:buChar char="Ø"/>
            </a:pPr>
            <a:endParaRPr lang="tr-TR" dirty="0" smtClean="0"/>
          </a:p>
          <a:p>
            <a:pPr marL="0" indent="0">
              <a:buNone/>
            </a:pPr>
            <a:r>
              <a:rPr lang="tr-TR" dirty="0" smtClean="0"/>
              <a:t>Bu özelliklerinden dolayı </a:t>
            </a:r>
            <a:r>
              <a:rPr lang="tr-TR" dirty="0" err="1"/>
              <a:t>m</a:t>
            </a:r>
            <a:r>
              <a:rPr lang="tr-TR" dirty="0" err="1" smtClean="0"/>
              <a:t>ikrodenetleyiciler</a:t>
            </a:r>
            <a:r>
              <a:rPr lang="tr-TR" dirty="0" smtClean="0"/>
              <a:t> </a:t>
            </a:r>
            <a:r>
              <a:rPr lang="tr-TR" dirty="0"/>
              <a:t>televizyon, radyo, otomobil, cep telefonu, bilgisayar, hobi elektroniği ve sayısız daha birçok alanda kullanılmaktadırlar</a:t>
            </a:r>
            <a:r>
              <a:rPr lang="tr-TR" dirty="0" smtClean="0"/>
              <a:t>.</a:t>
            </a:r>
          </a:p>
          <a:p>
            <a:pPr marL="0" indent="0">
              <a:buNone/>
            </a:pPr>
            <a:endParaRPr lang="tr-TR" dirty="0"/>
          </a:p>
        </p:txBody>
      </p:sp>
    </p:spTree>
    <p:extLst>
      <p:ext uri="{BB962C8B-B14F-4D97-AF65-F5344CB8AC3E}">
        <p14:creationId xmlns:p14="http://schemas.microsoft.com/office/powerpoint/2010/main" val="3472758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err="1" smtClean="0"/>
              <a:t>Mikrodenetleyici</a:t>
            </a:r>
            <a:r>
              <a:rPr lang="tr-TR" dirty="0" smtClean="0"/>
              <a:t> Bazı Çevre Birimleri</a:t>
            </a:r>
            <a:endParaRPr lang="en-US" dirty="0"/>
          </a:p>
        </p:txBody>
      </p:sp>
      <p:sp>
        <p:nvSpPr>
          <p:cNvPr id="3" name="İçerik Yer Tutucusu 2"/>
          <p:cNvSpPr>
            <a:spLocks noGrp="1"/>
          </p:cNvSpPr>
          <p:nvPr>
            <p:ph idx="1"/>
          </p:nvPr>
        </p:nvSpPr>
        <p:spPr/>
        <p:txBody>
          <a:bodyPr/>
          <a:lstStyle/>
          <a:p>
            <a:pPr>
              <a:buFont typeface="Wingdings" panose="05000000000000000000" pitchFamily="2" charset="2"/>
              <a:buChar char="q"/>
            </a:pPr>
            <a:r>
              <a:rPr lang="tr-TR" b="1" dirty="0"/>
              <a:t>Analog </a:t>
            </a:r>
            <a:r>
              <a:rPr lang="tr-TR" b="1" dirty="0" err="1"/>
              <a:t>Digital</a:t>
            </a:r>
            <a:r>
              <a:rPr lang="tr-TR" b="1" dirty="0"/>
              <a:t> Converter(ADC</a:t>
            </a:r>
            <a:r>
              <a:rPr lang="tr-TR" b="1" dirty="0" smtClean="0"/>
              <a:t>): </a:t>
            </a:r>
            <a:r>
              <a:rPr lang="tr-TR" dirty="0" smtClean="0"/>
              <a:t>Analog </a:t>
            </a:r>
            <a:r>
              <a:rPr lang="tr-TR" dirty="0"/>
              <a:t>elektrik </a:t>
            </a:r>
            <a:r>
              <a:rPr lang="tr-TR" dirty="0" smtClean="0"/>
              <a:t>sinyaline </a:t>
            </a:r>
            <a:r>
              <a:rPr lang="tr-TR" dirty="0" err="1" smtClean="0"/>
              <a:t>digital</a:t>
            </a:r>
            <a:r>
              <a:rPr lang="tr-TR" dirty="0" smtClean="0"/>
              <a:t> sinyale dönüştürürler.</a:t>
            </a:r>
          </a:p>
          <a:p>
            <a:pPr>
              <a:buFont typeface="Wingdings" panose="05000000000000000000" pitchFamily="2" charset="2"/>
              <a:buChar char="q"/>
            </a:pPr>
            <a:r>
              <a:rPr lang="tr-TR" b="1" dirty="0" err="1"/>
              <a:t>Digital</a:t>
            </a:r>
            <a:r>
              <a:rPr lang="tr-TR" b="1" dirty="0"/>
              <a:t> Analog Converter(DAC</a:t>
            </a:r>
            <a:r>
              <a:rPr lang="tr-TR" b="1" dirty="0" smtClean="0"/>
              <a:t>): </a:t>
            </a:r>
            <a:r>
              <a:rPr lang="tr-TR" dirty="0" err="1" smtClean="0"/>
              <a:t>Digital</a:t>
            </a:r>
            <a:r>
              <a:rPr lang="tr-TR" dirty="0" smtClean="0"/>
              <a:t> sinyali analog sinyale dönüştürürler.</a:t>
            </a:r>
            <a:endParaRPr lang="tr-TR" dirty="0"/>
          </a:p>
          <a:p>
            <a:pPr>
              <a:buFont typeface="Wingdings" panose="05000000000000000000" pitchFamily="2" charset="2"/>
              <a:buChar char="q"/>
            </a:pPr>
            <a:r>
              <a:rPr lang="tr-TR" b="1" dirty="0" err="1"/>
              <a:t>Timer</a:t>
            </a:r>
            <a:r>
              <a:rPr lang="tr-TR" b="1" dirty="0"/>
              <a:t> (Zamanlayıcı</a:t>
            </a:r>
            <a:r>
              <a:rPr lang="tr-TR" b="1" dirty="0" smtClean="0"/>
              <a:t>): </a:t>
            </a:r>
            <a:r>
              <a:rPr lang="tr-TR" dirty="0" smtClean="0"/>
              <a:t>Kesme işlemlerinde görev alır. </a:t>
            </a:r>
            <a:r>
              <a:rPr lang="tr-TR" dirty="0" err="1" smtClean="0"/>
              <a:t>Mikrodenetleyicinin</a:t>
            </a:r>
            <a:r>
              <a:rPr lang="tr-TR" dirty="0" smtClean="0"/>
              <a:t> kalbidir.</a:t>
            </a:r>
          </a:p>
          <a:p>
            <a:pPr>
              <a:buFont typeface="Wingdings" panose="05000000000000000000" pitchFamily="2" charset="2"/>
              <a:buChar char="q"/>
            </a:pPr>
            <a:r>
              <a:rPr lang="tr-TR" b="1" dirty="0"/>
              <a:t>WDT (</a:t>
            </a:r>
            <a:r>
              <a:rPr lang="tr-TR" b="1" dirty="0" err="1"/>
              <a:t>Watchdog</a:t>
            </a:r>
            <a:r>
              <a:rPr lang="tr-TR" b="1" dirty="0"/>
              <a:t> </a:t>
            </a:r>
            <a:r>
              <a:rPr lang="tr-TR" b="1" dirty="0" err="1"/>
              <a:t>Timer</a:t>
            </a:r>
            <a:r>
              <a:rPr lang="tr-TR" b="1" dirty="0" smtClean="0"/>
              <a:t>): </a:t>
            </a:r>
            <a:r>
              <a:rPr lang="tr-TR" dirty="0" smtClean="0"/>
              <a:t>Programın </a:t>
            </a:r>
            <a:r>
              <a:rPr lang="tr-TR" dirty="0"/>
              <a:t>aksaması ya da tıkanması durumları için </a:t>
            </a:r>
            <a:r>
              <a:rPr lang="tr-TR" dirty="0" smtClean="0"/>
              <a:t>tasarlanmıştır. Belli aralıklar ile kendini </a:t>
            </a:r>
            <a:r>
              <a:rPr lang="tr-TR" dirty="0" err="1" smtClean="0"/>
              <a:t>resetler</a:t>
            </a:r>
            <a:r>
              <a:rPr lang="tr-TR" dirty="0" smtClean="0"/>
              <a:t>.</a:t>
            </a:r>
          </a:p>
          <a:p>
            <a:pPr>
              <a:buFont typeface="Wingdings" panose="05000000000000000000" pitchFamily="2" charset="2"/>
              <a:buChar char="q"/>
            </a:pPr>
            <a:r>
              <a:rPr lang="tr-TR" b="1" dirty="0" smtClean="0"/>
              <a:t>UART&amp; USART(Universal </a:t>
            </a:r>
            <a:r>
              <a:rPr lang="tr-TR" b="1" dirty="0" err="1" smtClean="0"/>
              <a:t>Asynchronous</a:t>
            </a:r>
            <a:r>
              <a:rPr lang="tr-TR" b="1" dirty="0" smtClean="0"/>
              <a:t>/</a:t>
            </a:r>
            <a:r>
              <a:rPr lang="tr-TR" b="1" dirty="0" err="1"/>
              <a:t>S</a:t>
            </a:r>
            <a:r>
              <a:rPr lang="tr-TR" b="1" dirty="0" err="1" smtClean="0"/>
              <a:t>ynchronous</a:t>
            </a:r>
            <a:r>
              <a:rPr lang="tr-TR" b="1" dirty="0" smtClean="0"/>
              <a:t> </a:t>
            </a:r>
            <a:r>
              <a:rPr lang="tr-TR" b="1" dirty="0" err="1"/>
              <a:t>Receiver</a:t>
            </a:r>
            <a:r>
              <a:rPr lang="tr-TR" b="1" dirty="0"/>
              <a:t> / </a:t>
            </a:r>
            <a:r>
              <a:rPr lang="tr-TR" b="1" dirty="0" err="1"/>
              <a:t>Transmitter</a:t>
            </a:r>
            <a:r>
              <a:rPr lang="tr-TR" b="1" dirty="0" smtClean="0"/>
              <a:t>): </a:t>
            </a:r>
            <a:r>
              <a:rPr lang="tr-TR" dirty="0" err="1" smtClean="0"/>
              <a:t>Mikrodenetleyiciler</a:t>
            </a:r>
            <a:r>
              <a:rPr lang="tr-TR" dirty="0" smtClean="0"/>
              <a:t> ve modüller arasında haberleşmede kullanılır.</a:t>
            </a:r>
          </a:p>
          <a:p>
            <a:pPr>
              <a:buFont typeface="Wingdings" panose="05000000000000000000" pitchFamily="2" charset="2"/>
              <a:buChar char="q"/>
            </a:pPr>
            <a:r>
              <a:rPr lang="tr-TR" b="1" dirty="0" smtClean="0"/>
              <a:t>SPI(</a:t>
            </a:r>
            <a:r>
              <a:rPr lang="tr-TR" b="1" dirty="0" err="1" smtClean="0"/>
              <a:t>Serial</a:t>
            </a:r>
            <a:r>
              <a:rPr lang="tr-TR" b="1" dirty="0" smtClean="0"/>
              <a:t> </a:t>
            </a:r>
            <a:r>
              <a:rPr lang="tr-TR" b="1" dirty="0" err="1"/>
              <a:t>Peripheral</a:t>
            </a:r>
            <a:r>
              <a:rPr lang="tr-TR" b="1" dirty="0"/>
              <a:t> </a:t>
            </a:r>
            <a:r>
              <a:rPr lang="tr-TR" b="1" dirty="0" err="1"/>
              <a:t>Interface</a:t>
            </a:r>
            <a:r>
              <a:rPr lang="tr-TR" b="1" dirty="0"/>
              <a:t>):</a:t>
            </a:r>
            <a:r>
              <a:rPr lang="tr-TR" dirty="0" smtClean="0"/>
              <a:t> </a:t>
            </a:r>
            <a:r>
              <a:rPr lang="tr-TR" dirty="0"/>
              <a:t>Motorola tarafından geliştirilmiş haberleşme standardıdır</a:t>
            </a:r>
            <a:r>
              <a:rPr lang="tr-TR" dirty="0" smtClean="0"/>
              <a:t>.</a:t>
            </a:r>
          </a:p>
          <a:p>
            <a:pPr>
              <a:buFont typeface="Wingdings" panose="05000000000000000000" pitchFamily="2" charset="2"/>
              <a:buChar char="q"/>
            </a:pPr>
            <a:r>
              <a:rPr lang="tr-TR" b="1" dirty="0" smtClean="0"/>
              <a:t>I2C(</a:t>
            </a:r>
            <a:r>
              <a:rPr lang="tr-TR" b="1" dirty="0"/>
              <a:t>Inter-</a:t>
            </a:r>
            <a:r>
              <a:rPr lang="tr-TR" b="1" dirty="0" err="1"/>
              <a:t>Integrated</a:t>
            </a:r>
            <a:r>
              <a:rPr lang="tr-TR" b="1" dirty="0"/>
              <a:t> </a:t>
            </a:r>
            <a:r>
              <a:rPr lang="tr-TR" b="1" dirty="0" err="1"/>
              <a:t>Circuit</a:t>
            </a:r>
            <a:r>
              <a:rPr lang="tr-TR" b="1" dirty="0" smtClean="0"/>
              <a:t>): </a:t>
            </a:r>
            <a:r>
              <a:rPr lang="tr-TR" dirty="0" err="1" smtClean="0"/>
              <a:t>Philips</a:t>
            </a:r>
            <a:r>
              <a:rPr lang="tr-TR" dirty="0" smtClean="0"/>
              <a:t> </a:t>
            </a:r>
            <a:r>
              <a:rPr lang="tr-TR" dirty="0" err="1"/>
              <a:t>Semiconductor</a:t>
            </a:r>
            <a:r>
              <a:rPr lang="tr-TR" dirty="0"/>
              <a:t> tarafından geliştirilmiş haberleşme standardıdır.</a:t>
            </a:r>
          </a:p>
          <a:p>
            <a:pPr>
              <a:buFont typeface="Wingdings" panose="05000000000000000000" pitchFamily="2" charset="2"/>
              <a:buChar char="q"/>
            </a:pPr>
            <a:endParaRPr lang="en-US" b="1" dirty="0"/>
          </a:p>
        </p:txBody>
      </p:sp>
    </p:spTree>
    <p:extLst>
      <p:ext uri="{BB962C8B-B14F-4D97-AF65-F5344CB8AC3E}">
        <p14:creationId xmlns:p14="http://schemas.microsoft.com/office/powerpoint/2010/main" val="80936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Mikroişlemci ile </a:t>
            </a:r>
            <a:r>
              <a:rPr lang="tr-TR" dirty="0" err="1"/>
              <a:t>Mikrodenetleyici</a:t>
            </a:r>
            <a:r>
              <a:rPr lang="tr-TR" dirty="0"/>
              <a:t> Arasındaki Farklar</a:t>
            </a:r>
          </a:p>
        </p:txBody>
      </p:sp>
      <p:sp>
        <p:nvSpPr>
          <p:cNvPr id="3" name="İçerik Yer Tutucusu 2"/>
          <p:cNvSpPr>
            <a:spLocks noGrp="1"/>
          </p:cNvSpPr>
          <p:nvPr>
            <p:ph idx="1"/>
          </p:nvPr>
        </p:nvSpPr>
        <p:spPr/>
        <p:txBody>
          <a:bodyPr/>
          <a:lstStyle/>
          <a:p>
            <a:pPr>
              <a:buFont typeface="Wingdings" panose="05000000000000000000" pitchFamily="2" charset="2"/>
              <a:buChar char="q"/>
            </a:pPr>
            <a:r>
              <a:rPr lang="tr-TR" dirty="0" smtClean="0"/>
              <a:t>Mikroişlemci</a:t>
            </a:r>
            <a:r>
              <a:rPr lang="tr-TR" dirty="0"/>
              <a:t>, merkezi işlem birimidir. Sadece işlemleri yönetir ve karar verir fakat işlemleri gerçekleştiremez. </a:t>
            </a:r>
            <a:r>
              <a:rPr lang="tr-TR" dirty="0" err="1"/>
              <a:t>Mikrodenetleyici</a:t>
            </a:r>
            <a:r>
              <a:rPr lang="tr-TR" dirty="0"/>
              <a:t> ise içinde </a:t>
            </a:r>
            <a:r>
              <a:rPr lang="tr-TR" dirty="0" smtClean="0"/>
              <a:t>farklı birimleri barındırır bu yüzden işlemleri </a:t>
            </a:r>
            <a:r>
              <a:rPr lang="tr-TR" dirty="0"/>
              <a:t>denetler ve gerçekleştir</a:t>
            </a:r>
            <a:r>
              <a:rPr lang="tr-TR" dirty="0" smtClean="0"/>
              <a:t>.</a:t>
            </a:r>
          </a:p>
          <a:p>
            <a:pPr>
              <a:buFont typeface="Wingdings" panose="05000000000000000000" pitchFamily="2" charset="2"/>
              <a:buChar char="q"/>
            </a:pPr>
            <a:r>
              <a:rPr lang="tr-TR" dirty="0" smtClean="0"/>
              <a:t>Mikroişlemciler </a:t>
            </a:r>
            <a:r>
              <a:rPr lang="tr-TR" dirty="0" err="1" smtClean="0"/>
              <a:t>mikrodenetleyicilere</a:t>
            </a:r>
            <a:r>
              <a:rPr lang="tr-TR" dirty="0" smtClean="0"/>
              <a:t> göre daha pahalıdır.</a:t>
            </a:r>
          </a:p>
          <a:p>
            <a:pPr>
              <a:buFont typeface="Wingdings" panose="05000000000000000000" pitchFamily="2" charset="2"/>
              <a:buChar char="q"/>
            </a:pPr>
            <a:r>
              <a:rPr lang="tr-TR" dirty="0" smtClean="0"/>
              <a:t>Mikroişlemcinin</a:t>
            </a:r>
            <a:r>
              <a:rPr lang="tr-TR" dirty="0"/>
              <a:t>, programlanması karmaşıkken </a:t>
            </a:r>
            <a:r>
              <a:rPr lang="tr-TR" dirty="0" err="1"/>
              <a:t>mikrodenetleyicinin</a:t>
            </a:r>
            <a:r>
              <a:rPr lang="tr-TR" dirty="0"/>
              <a:t> programlanması daha basittir</a:t>
            </a:r>
            <a:r>
              <a:rPr lang="tr-TR" dirty="0" smtClean="0"/>
              <a:t>.</a:t>
            </a:r>
          </a:p>
          <a:p>
            <a:pPr>
              <a:buFont typeface="Wingdings" panose="05000000000000000000" pitchFamily="2" charset="2"/>
              <a:buChar char="q"/>
            </a:pPr>
            <a:r>
              <a:rPr lang="tr-TR" dirty="0" smtClean="0"/>
              <a:t>Mikroişlemciler genel amaçlıdır, </a:t>
            </a:r>
            <a:r>
              <a:rPr lang="tr-TR" dirty="0" err="1" smtClean="0"/>
              <a:t>mikrodenetleyiciler</a:t>
            </a:r>
            <a:r>
              <a:rPr lang="tr-TR" dirty="0" smtClean="0"/>
              <a:t> ise özel(tek) amaçlıdır.</a:t>
            </a:r>
          </a:p>
          <a:p>
            <a:pPr>
              <a:buFont typeface="Wingdings" panose="05000000000000000000" pitchFamily="2" charset="2"/>
              <a:buChar char="q"/>
            </a:pPr>
            <a:r>
              <a:rPr lang="tr-TR" dirty="0" smtClean="0"/>
              <a:t>Mikroişlemciler genelde bilgisayarda, </a:t>
            </a:r>
            <a:r>
              <a:rPr lang="tr-TR" dirty="0" err="1" smtClean="0"/>
              <a:t>mikrodenetleyiciler</a:t>
            </a:r>
            <a:r>
              <a:rPr lang="tr-TR" dirty="0" smtClean="0"/>
              <a:t> ise </a:t>
            </a:r>
            <a:r>
              <a:rPr lang="tr-TR" dirty="0"/>
              <a:t>elektronik kontrol gerektiren birçok cihazda </a:t>
            </a:r>
            <a:r>
              <a:rPr lang="tr-TR" dirty="0" smtClean="0"/>
              <a:t>kullanılmaktadır.(Buzdolabı, çamaşır makinesi, mikrodalga fırın)</a:t>
            </a:r>
          </a:p>
          <a:p>
            <a:pPr>
              <a:buFont typeface="Wingdings" panose="05000000000000000000" pitchFamily="2" charset="2"/>
              <a:buChar char="q"/>
            </a:pPr>
            <a:endParaRPr lang="tr-TR" dirty="0" smtClean="0"/>
          </a:p>
          <a:p>
            <a:pPr>
              <a:buFont typeface="Wingdings" panose="05000000000000000000" pitchFamily="2" charset="2"/>
              <a:buChar char="q"/>
            </a:pPr>
            <a:endParaRPr lang="tr-TR" dirty="0"/>
          </a:p>
        </p:txBody>
      </p:sp>
    </p:spTree>
    <p:extLst>
      <p:ext uri="{BB962C8B-B14F-4D97-AF65-F5344CB8AC3E}">
        <p14:creationId xmlns:p14="http://schemas.microsoft.com/office/powerpoint/2010/main" val="1821196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a:t>The Manufacturing of A-Star 32U4 </a:t>
            </a:r>
            <a:r>
              <a:rPr lang="en-US" dirty="0" smtClean="0"/>
              <a:t>Micro</a:t>
            </a:r>
            <a:endParaRPr lang="en-US" dirty="0"/>
          </a:p>
        </p:txBody>
      </p:sp>
      <p:sp>
        <p:nvSpPr>
          <p:cNvPr id="3" name="İçerik Yer Tutucusu 2"/>
          <p:cNvSpPr>
            <a:spLocks noGrp="1"/>
          </p:cNvSpPr>
          <p:nvPr>
            <p:ph idx="1"/>
          </p:nvPr>
        </p:nvSpPr>
        <p:spPr/>
        <p:txBody>
          <a:bodyPr/>
          <a:lstStyle/>
          <a:p>
            <a:r>
              <a:rPr lang="en-US" dirty="0">
                <a:hlinkClick r:id="rId2"/>
              </a:rPr>
              <a:t>https://</a:t>
            </a:r>
            <a:r>
              <a:rPr lang="en-US" dirty="0" smtClean="0">
                <a:hlinkClick r:id="rId2"/>
              </a:rPr>
              <a:t>youtu.be/SQBhMQtHDaQ</a:t>
            </a:r>
            <a:r>
              <a:rPr lang="tr-TR" dirty="0" smtClean="0"/>
              <a:t> </a:t>
            </a:r>
            <a:endParaRPr lang="en-US" dirty="0"/>
          </a:p>
        </p:txBody>
      </p:sp>
    </p:spTree>
    <p:extLst>
      <p:ext uri="{BB962C8B-B14F-4D97-AF65-F5344CB8AC3E}">
        <p14:creationId xmlns:p14="http://schemas.microsoft.com/office/powerpoint/2010/main" val="1441291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smtClean="0"/>
              <a:t>Gömülü Sistem Nedir?</a:t>
            </a:r>
            <a:endParaRPr lang="en-US" b="1" dirty="0"/>
          </a:p>
        </p:txBody>
      </p:sp>
      <p:sp>
        <p:nvSpPr>
          <p:cNvPr id="3" name="İçerik Yer Tutucusu 2"/>
          <p:cNvSpPr>
            <a:spLocks noGrp="1"/>
          </p:cNvSpPr>
          <p:nvPr>
            <p:ph idx="1"/>
          </p:nvPr>
        </p:nvSpPr>
        <p:spPr/>
        <p:txBody>
          <a:bodyPr/>
          <a:lstStyle/>
          <a:p>
            <a:r>
              <a:rPr lang="en-US" dirty="0" err="1"/>
              <a:t>Herhangi</a:t>
            </a:r>
            <a:r>
              <a:rPr lang="en-US" dirty="0"/>
              <a:t> </a:t>
            </a:r>
            <a:r>
              <a:rPr lang="en-US" dirty="0" err="1"/>
              <a:t>bir</a:t>
            </a:r>
            <a:r>
              <a:rPr lang="en-US" dirty="0"/>
              <a:t> </a:t>
            </a:r>
            <a:r>
              <a:rPr lang="en-US" dirty="0" err="1" smtClean="0"/>
              <a:t>sistem</a:t>
            </a:r>
            <a:r>
              <a:rPr lang="tr-TR" dirty="0" smtClean="0"/>
              <a:t>(buzdolabı, çamaşır makinesi)</a:t>
            </a:r>
            <a:r>
              <a:rPr lang="en-US" dirty="0" smtClean="0"/>
              <a:t> </a:t>
            </a:r>
            <a:r>
              <a:rPr lang="en-US" dirty="0" err="1"/>
              <a:t>içerisinde</a:t>
            </a:r>
            <a:r>
              <a:rPr lang="en-US" dirty="0"/>
              <a:t> </a:t>
            </a:r>
            <a:r>
              <a:rPr lang="en-US" dirty="0" err="1"/>
              <a:t>yer</a:t>
            </a:r>
            <a:r>
              <a:rPr lang="en-US" dirty="0"/>
              <a:t> </a:t>
            </a:r>
            <a:r>
              <a:rPr lang="en-US" dirty="0" err="1"/>
              <a:t>alarak</a:t>
            </a:r>
            <a:r>
              <a:rPr lang="en-US" dirty="0"/>
              <a:t>, o </a:t>
            </a:r>
            <a:r>
              <a:rPr lang="en-US" dirty="0" err="1" smtClean="0"/>
              <a:t>sistemi</a:t>
            </a:r>
            <a:r>
              <a:rPr lang="tr-TR" dirty="0" smtClean="0"/>
              <a:t>n</a:t>
            </a:r>
            <a:r>
              <a:rPr lang="en-US" dirty="0" smtClean="0"/>
              <a:t> </a:t>
            </a:r>
            <a:r>
              <a:rPr lang="tr-TR" dirty="0" smtClean="0"/>
              <a:t>görevlerini yerine getirmesini sağlayan</a:t>
            </a:r>
            <a:r>
              <a:rPr lang="en-US" dirty="0" smtClean="0"/>
              <a:t> </a:t>
            </a:r>
            <a:r>
              <a:rPr lang="en-US" dirty="0" err="1"/>
              <a:t>elektronik</a:t>
            </a:r>
            <a:r>
              <a:rPr lang="en-US" dirty="0"/>
              <a:t> </a:t>
            </a:r>
            <a:r>
              <a:rPr lang="en-US" dirty="0" err="1"/>
              <a:t>donanım</a:t>
            </a:r>
            <a:r>
              <a:rPr lang="en-US" dirty="0"/>
              <a:t> </a:t>
            </a:r>
            <a:r>
              <a:rPr lang="en-US" dirty="0" err="1"/>
              <a:t>ve</a:t>
            </a:r>
            <a:r>
              <a:rPr lang="en-US" dirty="0"/>
              <a:t> </a:t>
            </a:r>
            <a:r>
              <a:rPr lang="en-US" dirty="0" err="1"/>
              <a:t>yazılım</a:t>
            </a:r>
            <a:r>
              <a:rPr lang="en-US" dirty="0"/>
              <a:t> </a:t>
            </a:r>
            <a:r>
              <a:rPr lang="en-US" dirty="0" err="1"/>
              <a:t>ile</a:t>
            </a:r>
            <a:r>
              <a:rPr lang="en-US" dirty="0"/>
              <a:t> </a:t>
            </a:r>
            <a:r>
              <a:rPr lang="en-US" dirty="0" err="1"/>
              <a:t>oluşmuş</a:t>
            </a:r>
            <a:r>
              <a:rPr lang="en-US" dirty="0"/>
              <a:t> </a:t>
            </a:r>
            <a:r>
              <a:rPr lang="en-US" dirty="0" err="1"/>
              <a:t>entegre</a:t>
            </a:r>
            <a:r>
              <a:rPr lang="en-US" dirty="0"/>
              <a:t> </a:t>
            </a:r>
            <a:r>
              <a:rPr lang="en-US" dirty="0" err="1"/>
              <a:t>sisteme</a:t>
            </a:r>
            <a:r>
              <a:rPr lang="en-US" dirty="0"/>
              <a:t> </a:t>
            </a:r>
            <a:r>
              <a:rPr lang="en-US" dirty="0" err="1"/>
              <a:t>gömülü</a:t>
            </a:r>
            <a:r>
              <a:rPr lang="en-US" dirty="0"/>
              <a:t> </a:t>
            </a:r>
            <a:r>
              <a:rPr lang="en-US" dirty="0" err="1"/>
              <a:t>sistem</a:t>
            </a:r>
            <a:r>
              <a:rPr lang="en-US" dirty="0"/>
              <a:t> </a:t>
            </a:r>
            <a:r>
              <a:rPr lang="en-US" dirty="0" err="1"/>
              <a:t>denir</a:t>
            </a:r>
            <a:r>
              <a:rPr lang="en-US" dirty="0" smtClean="0"/>
              <a:t>.</a:t>
            </a:r>
            <a:endParaRPr lang="tr-TR" dirty="0"/>
          </a:p>
          <a:p>
            <a:endParaRPr lang="en-US" dirty="0"/>
          </a:p>
        </p:txBody>
      </p:sp>
      <p:pic>
        <p:nvPicPr>
          <p:cNvPr id="4" name="Resim 3"/>
          <p:cNvPicPr>
            <a:picLocks noChangeAspect="1"/>
          </p:cNvPicPr>
          <p:nvPr/>
        </p:nvPicPr>
        <p:blipFill>
          <a:blip r:embed="rId2"/>
          <a:stretch>
            <a:fillRect/>
          </a:stretch>
        </p:blipFill>
        <p:spPr>
          <a:xfrm>
            <a:off x="3167062" y="2537952"/>
            <a:ext cx="4986338" cy="3439516"/>
          </a:xfrm>
          <a:prstGeom prst="rect">
            <a:avLst/>
          </a:prstGeom>
        </p:spPr>
      </p:pic>
    </p:spTree>
    <p:extLst>
      <p:ext uri="{BB962C8B-B14F-4D97-AF65-F5344CB8AC3E}">
        <p14:creationId xmlns:p14="http://schemas.microsoft.com/office/powerpoint/2010/main" val="3399207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ARM Mimarisi</a:t>
            </a:r>
            <a:endParaRPr lang="tr-TR" dirty="0"/>
          </a:p>
        </p:txBody>
      </p:sp>
      <p:sp>
        <p:nvSpPr>
          <p:cNvPr id="3" name="İçerik Yer Tutucusu 2"/>
          <p:cNvSpPr>
            <a:spLocks noGrp="1"/>
          </p:cNvSpPr>
          <p:nvPr>
            <p:ph idx="1"/>
          </p:nvPr>
        </p:nvSpPr>
        <p:spPr/>
        <p:txBody>
          <a:bodyPr/>
          <a:lstStyle/>
          <a:p>
            <a:r>
              <a:rPr lang="tr-TR" dirty="0"/>
              <a:t>ARM (</a:t>
            </a:r>
            <a:r>
              <a:rPr lang="tr-TR" dirty="0" err="1"/>
              <a:t>Acorn</a:t>
            </a:r>
            <a:r>
              <a:rPr lang="tr-TR" dirty="0"/>
              <a:t> RISC Machine) günümüzde yüksek hız ve </a:t>
            </a:r>
            <a:r>
              <a:rPr lang="tr-TR" dirty="0" smtClean="0"/>
              <a:t>kap</a:t>
            </a:r>
            <a:r>
              <a:rPr lang="en-US" dirty="0" smtClean="0"/>
              <a:t>a</a:t>
            </a:r>
            <a:r>
              <a:rPr lang="tr-TR" dirty="0" smtClean="0"/>
              <a:t>site </a:t>
            </a:r>
            <a:r>
              <a:rPr lang="tr-TR" dirty="0"/>
              <a:t>gerektiren birçok projede kullanılan 32-Bit RISC işlemci </a:t>
            </a:r>
            <a:r>
              <a:rPr lang="tr-TR" dirty="0" smtClean="0"/>
              <a:t>mimarisin</a:t>
            </a:r>
            <a:r>
              <a:rPr lang="en-US" dirty="0" smtClean="0"/>
              <a:t>e </a:t>
            </a:r>
            <a:r>
              <a:rPr lang="en-US" dirty="0" err="1" smtClean="0"/>
              <a:t>sah</a:t>
            </a:r>
            <a:r>
              <a:rPr lang="tr-TR" dirty="0" smtClean="0"/>
              <a:t>ip mikroişlemcidir. Özellikle </a:t>
            </a:r>
            <a:r>
              <a:rPr lang="tr-TR" dirty="0"/>
              <a:t>güç </a:t>
            </a:r>
            <a:r>
              <a:rPr lang="tr-TR" dirty="0" smtClean="0"/>
              <a:t>tüketimi </a:t>
            </a:r>
            <a:r>
              <a:rPr lang="tr-TR" dirty="0"/>
              <a:t>konusundaki sağladığı imkanlar ve işlem </a:t>
            </a:r>
            <a:r>
              <a:rPr lang="tr-TR" dirty="0" smtClean="0"/>
              <a:t>gücü ile nedeniyle </a:t>
            </a:r>
            <a:r>
              <a:rPr lang="tr-TR" dirty="0"/>
              <a:t>günümüzde neredeyse bütün </a:t>
            </a:r>
            <a:r>
              <a:rPr lang="tr-TR" dirty="0" smtClean="0"/>
              <a:t>mobil </a:t>
            </a:r>
            <a:r>
              <a:rPr lang="tr-TR" dirty="0"/>
              <a:t>platformlarda kullanılan bir işlemci haline gelmiştir.</a:t>
            </a:r>
            <a:endParaRPr lang="en-US" dirty="0"/>
          </a:p>
        </p:txBody>
      </p:sp>
      <p:pic>
        <p:nvPicPr>
          <p:cNvPr id="4" name="Resim 3"/>
          <p:cNvPicPr>
            <a:picLocks noChangeAspect="1"/>
          </p:cNvPicPr>
          <p:nvPr/>
        </p:nvPicPr>
        <p:blipFill>
          <a:blip r:embed="rId2"/>
          <a:stretch>
            <a:fillRect/>
          </a:stretch>
        </p:blipFill>
        <p:spPr>
          <a:xfrm>
            <a:off x="4284186" y="3026862"/>
            <a:ext cx="3684587" cy="2950606"/>
          </a:xfrm>
          <a:prstGeom prst="rect">
            <a:avLst/>
          </a:prstGeom>
        </p:spPr>
      </p:pic>
    </p:spTree>
    <p:extLst>
      <p:ext uri="{BB962C8B-B14F-4D97-AF65-F5344CB8AC3E}">
        <p14:creationId xmlns:p14="http://schemas.microsoft.com/office/powerpoint/2010/main" val="3604917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 </a:t>
            </a:r>
            <a:r>
              <a:rPr lang="tr-TR" dirty="0" smtClean="0"/>
              <a:t>ARM </a:t>
            </a:r>
            <a:r>
              <a:rPr lang="tr-TR" dirty="0"/>
              <a:t>Mimarisi</a:t>
            </a:r>
            <a:endParaRPr lang="en-US" dirty="0"/>
          </a:p>
        </p:txBody>
      </p:sp>
      <p:sp>
        <p:nvSpPr>
          <p:cNvPr id="3" name="İçerik Yer Tutucusu 2"/>
          <p:cNvSpPr>
            <a:spLocks noGrp="1"/>
          </p:cNvSpPr>
          <p:nvPr>
            <p:ph idx="1"/>
          </p:nvPr>
        </p:nvSpPr>
        <p:spPr/>
        <p:txBody>
          <a:bodyPr/>
          <a:lstStyle/>
          <a:p>
            <a:r>
              <a:rPr lang="tr-TR" dirty="0"/>
              <a:t>ARM Mimarisi 1983 yılında </a:t>
            </a:r>
            <a:r>
              <a:rPr lang="tr-TR" b="1" dirty="0" err="1"/>
              <a:t>Acorn</a:t>
            </a:r>
            <a:r>
              <a:rPr lang="tr-TR" b="1" dirty="0"/>
              <a:t> </a:t>
            </a:r>
            <a:r>
              <a:rPr lang="tr-TR" b="1" dirty="0" err="1"/>
              <a:t>Computers</a:t>
            </a:r>
            <a:r>
              <a:rPr lang="tr-TR" b="1" dirty="0"/>
              <a:t> Ltd</a:t>
            </a:r>
            <a:r>
              <a:rPr lang="tr-TR" dirty="0"/>
              <a:t>. tarafından tasarlanmaya </a:t>
            </a:r>
            <a:r>
              <a:rPr lang="tr-TR" dirty="0" smtClean="0"/>
              <a:t>başlandı. 1985 </a:t>
            </a:r>
            <a:r>
              <a:rPr lang="tr-TR" dirty="0"/>
              <a:t>yılında ilk ürün olan </a:t>
            </a:r>
            <a:r>
              <a:rPr lang="tr-TR" b="1" dirty="0"/>
              <a:t>ARM1</a:t>
            </a:r>
            <a:r>
              <a:rPr lang="tr-TR" dirty="0"/>
              <a:t> ortaya çıkarıldı. Devam eden çalışmalar sonucunda 1986 yılında </a:t>
            </a:r>
            <a:r>
              <a:rPr lang="tr-TR" b="1" dirty="0"/>
              <a:t>ARM2</a:t>
            </a:r>
            <a:r>
              <a:rPr lang="tr-TR" dirty="0"/>
              <a:t> oluşturuldu</a:t>
            </a:r>
            <a:r>
              <a:rPr lang="tr-TR" dirty="0" smtClean="0"/>
              <a:t>. </a:t>
            </a:r>
          </a:p>
          <a:p>
            <a:r>
              <a:rPr lang="tr-TR" dirty="0" err="1" smtClean="0"/>
              <a:t>Cortex</a:t>
            </a:r>
            <a:r>
              <a:rPr lang="tr-TR" dirty="0" smtClean="0"/>
              <a:t> Serisi ARM işlemciler 3 gruba ayrılır.</a:t>
            </a:r>
          </a:p>
          <a:p>
            <a:pPr>
              <a:buFont typeface="Wingdings" panose="05000000000000000000" pitchFamily="2" charset="2"/>
              <a:buChar char="Ø"/>
            </a:pPr>
            <a:r>
              <a:rPr lang="tr-TR" b="1" dirty="0" smtClean="0">
                <a:solidFill>
                  <a:srgbClr val="FF0000"/>
                </a:solidFill>
              </a:rPr>
              <a:t>A</a:t>
            </a:r>
            <a:r>
              <a:rPr lang="tr-TR" b="1" dirty="0" smtClean="0"/>
              <a:t>pplication: </a:t>
            </a:r>
            <a:r>
              <a:rPr lang="tr-TR" dirty="0" smtClean="0"/>
              <a:t>Düşük güç tüketimi </a:t>
            </a:r>
            <a:r>
              <a:rPr lang="tr-TR" dirty="0"/>
              <a:t>yüksek performans özelliklerine sahip uygulamaya özel işlemcilerdir.</a:t>
            </a:r>
            <a:endParaRPr lang="tr-TR" dirty="0" smtClean="0"/>
          </a:p>
          <a:p>
            <a:pPr>
              <a:buFont typeface="Wingdings" panose="05000000000000000000" pitchFamily="2" charset="2"/>
              <a:buChar char="Ø"/>
            </a:pPr>
            <a:r>
              <a:rPr lang="tr-TR" b="1" dirty="0" smtClean="0">
                <a:solidFill>
                  <a:srgbClr val="FF0000"/>
                </a:solidFill>
              </a:rPr>
              <a:t>R</a:t>
            </a:r>
            <a:r>
              <a:rPr lang="tr-TR" b="1" dirty="0" smtClean="0"/>
              <a:t>eal-time</a:t>
            </a:r>
            <a:r>
              <a:rPr lang="tr-TR" dirty="0" smtClean="0"/>
              <a:t>:</a:t>
            </a:r>
            <a:r>
              <a:rPr lang="tr-TR" dirty="0"/>
              <a:t> </a:t>
            </a:r>
            <a:r>
              <a:rPr lang="tr-TR" dirty="0" smtClean="0"/>
              <a:t>Gerçek </a:t>
            </a:r>
            <a:r>
              <a:rPr lang="tr-TR" dirty="0"/>
              <a:t>zamanlı uygulamalar için gereken düşük gecikmelere sahip </a:t>
            </a:r>
            <a:r>
              <a:rPr lang="tr-TR" dirty="0" smtClean="0"/>
              <a:t>işlemcilerdir.</a:t>
            </a:r>
          </a:p>
          <a:p>
            <a:pPr>
              <a:buFont typeface="Wingdings" panose="05000000000000000000" pitchFamily="2" charset="2"/>
              <a:buChar char="Ø"/>
            </a:pPr>
            <a:r>
              <a:rPr lang="tr-TR" b="1" dirty="0" err="1" smtClean="0">
                <a:solidFill>
                  <a:srgbClr val="FF0000"/>
                </a:solidFill>
              </a:rPr>
              <a:t>M</a:t>
            </a:r>
            <a:r>
              <a:rPr lang="tr-TR" b="1" dirty="0" err="1" smtClean="0"/>
              <a:t>icrocontroller</a:t>
            </a:r>
            <a:r>
              <a:rPr lang="tr-TR" dirty="0" smtClean="0"/>
              <a:t>: Yüksek performanslıdır. Gömülü sistem uygulamalarında kullanılır.</a:t>
            </a:r>
            <a:endParaRPr lang="tr-TR" dirty="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65165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ARM Mimarisi</a:t>
            </a:r>
            <a:endParaRPr lang="en-US" dirty="0"/>
          </a:p>
        </p:txBody>
      </p:sp>
      <p:sp>
        <p:nvSpPr>
          <p:cNvPr id="3" name="İçerik Yer Tutucusu 2"/>
          <p:cNvSpPr>
            <a:spLocks noGrp="1"/>
          </p:cNvSpPr>
          <p:nvPr>
            <p:ph idx="1"/>
          </p:nvPr>
        </p:nvSpPr>
        <p:spPr/>
        <p:txBody>
          <a:bodyPr/>
          <a:lstStyle/>
          <a:p>
            <a:r>
              <a:rPr lang="tr-TR" dirty="0" smtClean="0"/>
              <a:t>Birçok şirket ürettiği cihazlarda ARM lisansına sahip işlemciler kullanmaktadır.</a:t>
            </a:r>
          </a:p>
          <a:p>
            <a:r>
              <a:rPr lang="en-US" dirty="0"/>
              <a:t>Alcatel Lucent, </a:t>
            </a:r>
            <a:r>
              <a:rPr lang="en-US" b="1" dirty="0"/>
              <a:t>Apple</a:t>
            </a:r>
            <a:r>
              <a:rPr lang="en-US" dirty="0"/>
              <a:t>, Atmel, Cirrus Logic, Freescale, DEC, </a:t>
            </a:r>
            <a:r>
              <a:rPr lang="en-US" b="1" dirty="0"/>
              <a:t>Intel</a:t>
            </a:r>
            <a:r>
              <a:rPr lang="en-US" dirty="0"/>
              <a:t>, LG, Marvell, </a:t>
            </a:r>
            <a:r>
              <a:rPr lang="en-US" b="1" dirty="0"/>
              <a:t>Microsoft</a:t>
            </a:r>
            <a:r>
              <a:rPr lang="en-US" dirty="0"/>
              <a:t>, </a:t>
            </a:r>
            <a:r>
              <a:rPr lang="en-US" dirty="0" err="1"/>
              <a:t>Nvidia</a:t>
            </a:r>
            <a:r>
              <a:rPr lang="en-US" dirty="0"/>
              <a:t>, Qualcomm, </a:t>
            </a:r>
            <a:r>
              <a:rPr lang="en-US" b="1" dirty="0"/>
              <a:t>Samsung</a:t>
            </a:r>
            <a:r>
              <a:rPr lang="en-US" dirty="0"/>
              <a:t>, Sharp, </a:t>
            </a:r>
            <a:r>
              <a:rPr lang="en-US" b="1" dirty="0"/>
              <a:t>ST </a:t>
            </a:r>
            <a:r>
              <a:rPr lang="tr-TR" b="1" dirty="0" smtClean="0"/>
              <a:t>M</a:t>
            </a:r>
            <a:r>
              <a:rPr lang="en-US" b="1" dirty="0" err="1" smtClean="0"/>
              <a:t>icroelectronics</a:t>
            </a:r>
            <a:r>
              <a:rPr lang="en-US" dirty="0"/>
              <a:t>, </a:t>
            </a:r>
            <a:r>
              <a:rPr lang="en-US" dirty="0" err="1"/>
              <a:t>Symbios</a:t>
            </a:r>
            <a:r>
              <a:rPr lang="en-US" dirty="0"/>
              <a:t> Logic, </a:t>
            </a:r>
            <a:r>
              <a:rPr lang="en-US" b="1" dirty="0"/>
              <a:t>Texas Instruments</a:t>
            </a:r>
            <a:r>
              <a:rPr lang="en-US" dirty="0"/>
              <a:t>, VLSI Technology, Yamaha, </a:t>
            </a:r>
            <a:r>
              <a:rPr lang="en-US" dirty="0" err="1"/>
              <a:t>Zilabs</a:t>
            </a:r>
            <a:r>
              <a:rPr lang="en-US" dirty="0"/>
              <a:t> etc</a:t>
            </a:r>
            <a:r>
              <a:rPr lang="en-US" dirty="0" smtClean="0"/>
              <a:t>.</a:t>
            </a:r>
            <a:endParaRPr lang="tr-TR" dirty="0"/>
          </a:p>
          <a:p>
            <a:endParaRPr lang="en-US" dirty="0"/>
          </a:p>
        </p:txBody>
      </p:sp>
      <p:pic>
        <p:nvPicPr>
          <p:cNvPr id="4" name="Resim 3"/>
          <p:cNvPicPr>
            <a:picLocks noChangeAspect="1"/>
          </p:cNvPicPr>
          <p:nvPr/>
        </p:nvPicPr>
        <p:blipFill>
          <a:blip r:embed="rId2"/>
          <a:stretch>
            <a:fillRect/>
          </a:stretch>
        </p:blipFill>
        <p:spPr>
          <a:xfrm>
            <a:off x="4508500" y="3175987"/>
            <a:ext cx="2781300" cy="2971800"/>
          </a:xfrm>
          <a:prstGeom prst="rect">
            <a:avLst/>
          </a:prstGeom>
        </p:spPr>
      </p:pic>
    </p:spTree>
    <p:extLst>
      <p:ext uri="{BB962C8B-B14F-4D97-AF65-F5344CB8AC3E}">
        <p14:creationId xmlns:p14="http://schemas.microsoft.com/office/powerpoint/2010/main" val="563894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ARM Ailesi</a:t>
            </a:r>
            <a:endParaRPr lang="en-US" dirty="0"/>
          </a:p>
        </p:txBody>
      </p:sp>
      <p:pic>
        <p:nvPicPr>
          <p:cNvPr id="4" name="İçerik Yer Tutucusu 3"/>
          <p:cNvPicPr>
            <a:picLocks noGrp="1" noChangeAspect="1"/>
          </p:cNvPicPr>
          <p:nvPr>
            <p:ph idx="1"/>
          </p:nvPr>
        </p:nvPicPr>
        <p:blipFill>
          <a:blip r:embed="rId2"/>
          <a:stretch>
            <a:fillRect/>
          </a:stretch>
        </p:blipFill>
        <p:spPr>
          <a:xfrm>
            <a:off x="2311399" y="1737360"/>
            <a:ext cx="7329223" cy="4480560"/>
          </a:xfrm>
          <a:prstGeom prst="rect">
            <a:avLst/>
          </a:prstGeom>
        </p:spPr>
      </p:pic>
    </p:spTree>
    <p:extLst>
      <p:ext uri="{BB962C8B-B14F-4D97-AF65-F5344CB8AC3E}">
        <p14:creationId xmlns:p14="http://schemas.microsoft.com/office/powerpoint/2010/main" val="208184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 ARM </a:t>
            </a:r>
            <a:r>
              <a:rPr lang="tr-TR" dirty="0" err="1" smtClean="0"/>
              <a:t>Cortex</a:t>
            </a:r>
            <a:r>
              <a:rPr lang="tr-TR" dirty="0" smtClean="0"/>
              <a:t>-M Ailesi</a:t>
            </a:r>
            <a:endParaRPr lang="en-US" dirty="0"/>
          </a:p>
        </p:txBody>
      </p:sp>
      <p:pic>
        <p:nvPicPr>
          <p:cNvPr id="4" name="İçerik Yer Tutucusu 3"/>
          <p:cNvPicPr>
            <a:picLocks noGrp="1" noChangeAspect="1"/>
          </p:cNvPicPr>
          <p:nvPr>
            <p:ph idx="1"/>
          </p:nvPr>
        </p:nvPicPr>
        <p:blipFill>
          <a:blip r:embed="rId2"/>
          <a:stretch>
            <a:fillRect/>
          </a:stretch>
        </p:blipFill>
        <p:spPr>
          <a:xfrm>
            <a:off x="1981643" y="1940560"/>
            <a:ext cx="8289673" cy="4280732"/>
          </a:xfrm>
          <a:prstGeom prst="rect">
            <a:avLst/>
          </a:prstGeom>
        </p:spPr>
      </p:pic>
    </p:spTree>
    <p:extLst>
      <p:ext uri="{BB962C8B-B14F-4D97-AF65-F5344CB8AC3E}">
        <p14:creationId xmlns:p14="http://schemas.microsoft.com/office/powerpoint/2010/main" val="95909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t>STM32</a:t>
            </a:r>
            <a:endParaRPr lang="en-US" dirty="0"/>
          </a:p>
        </p:txBody>
      </p:sp>
      <p:sp>
        <p:nvSpPr>
          <p:cNvPr id="3" name="İçerik Yer Tutucusu 2"/>
          <p:cNvSpPr>
            <a:spLocks noGrp="1"/>
          </p:cNvSpPr>
          <p:nvPr>
            <p:ph idx="1"/>
          </p:nvPr>
        </p:nvSpPr>
        <p:spPr/>
        <p:txBody>
          <a:bodyPr>
            <a:normAutofit/>
          </a:bodyPr>
          <a:lstStyle/>
          <a:p>
            <a:r>
              <a:rPr lang="en-US" dirty="0"/>
              <a:t>STM32H7xx, top very high performance </a:t>
            </a:r>
            <a:r>
              <a:rPr lang="en-US" dirty="0" smtClean="0"/>
              <a:t>MCU</a:t>
            </a:r>
            <a:r>
              <a:rPr lang="tr-TR" dirty="0" smtClean="0"/>
              <a:t> -</a:t>
            </a:r>
            <a:r>
              <a:rPr lang="en-US" dirty="0" smtClean="0"/>
              <a:t> Cortex </a:t>
            </a:r>
            <a:r>
              <a:rPr lang="en-US" dirty="0"/>
              <a:t>M7</a:t>
            </a:r>
          </a:p>
          <a:p>
            <a:r>
              <a:rPr lang="en-US" dirty="0"/>
              <a:t>STM32F7xx, high performance MCU </a:t>
            </a:r>
            <a:r>
              <a:rPr lang="en-US" dirty="0" smtClean="0"/>
              <a:t>- </a:t>
            </a:r>
            <a:r>
              <a:rPr lang="en-US" dirty="0"/>
              <a:t>Cortex M7</a:t>
            </a:r>
          </a:p>
          <a:p>
            <a:r>
              <a:rPr lang="en-US" dirty="0"/>
              <a:t>STM32F4xx, general-purpose MCU </a:t>
            </a:r>
            <a:r>
              <a:rPr lang="en-US" dirty="0" smtClean="0"/>
              <a:t>- </a:t>
            </a:r>
            <a:r>
              <a:rPr lang="en-US" dirty="0"/>
              <a:t>Cortex M4</a:t>
            </a:r>
          </a:p>
          <a:p>
            <a:r>
              <a:rPr lang="en-US" dirty="0"/>
              <a:t>STM32F3xx, for analog applications MCU - Cortex M4</a:t>
            </a:r>
          </a:p>
          <a:p>
            <a:r>
              <a:rPr lang="en-US" dirty="0"/>
              <a:t>STM32F1xx </a:t>
            </a:r>
            <a:r>
              <a:rPr lang="en-US" dirty="0" smtClean="0"/>
              <a:t>&amp; </a:t>
            </a:r>
            <a:r>
              <a:rPr lang="en-US" dirty="0"/>
              <a:t>STM32F2xx, general-purpose MCU - Cortex M3</a:t>
            </a:r>
          </a:p>
          <a:p>
            <a:r>
              <a:rPr lang="en-US" dirty="0"/>
              <a:t>STM32F0xx, general-purpose MCU - Cortex </a:t>
            </a:r>
            <a:r>
              <a:rPr lang="en-US" dirty="0" smtClean="0"/>
              <a:t>M0</a:t>
            </a:r>
            <a:endParaRPr lang="en-US" dirty="0"/>
          </a:p>
        </p:txBody>
      </p:sp>
    </p:spTree>
    <p:extLst>
      <p:ext uri="{BB962C8B-B14F-4D97-AF65-F5344CB8AC3E}">
        <p14:creationId xmlns:p14="http://schemas.microsoft.com/office/powerpoint/2010/main" val="518964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smtClean="0"/>
              <a:t>STM32 İsimlendirilmesi</a:t>
            </a:r>
            <a:endParaRPr lang="en-US" dirty="0"/>
          </a:p>
        </p:txBody>
      </p:sp>
      <p:pic>
        <p:nvPicPr>
          <p:cNvPr id="2050" name="Picture 2" descr="Deploy STM32 family on Zephyr - SFO17-10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9723" y="1866465"/>
            <a:ext cx="7653513" cy="430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47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STM32 </a:t>
            </a:r>
            <a:r>
              <a:rPr lang="tr-TR" dirty="0" err="1" smtClean="0"/>
              <a:t>Discovery</a:t>
            </a:r>
            <a:r>
              <a:rPr lang="tr-TR" dirty="0" smtClean="0"/>
              <a:t> Kartları</a:t>
            </a:r>
            <a:endParaRPr lang="en-US" dirty="0"/>
          </a:p>
        </p:txBody>
      </p:sp>
      <p:pic>
        <p:nvPicPr>
          <p:cNvPr id="4" name="İçerik Yer Tutucusu 3"/>
          <p:cNvPicPr>
            <a:picLocks noGrp="1" noChangeAspect="1"/>
          </p:cNvPicPr>
          <p:nvPr>
            <p:ph idx="1"/>
          </p:nvPr>
        </p:nvPicPr>
        <p:blipFill>
          <a:blip r:embed="rId2"/>
          <a:stretch>
            <a:fillRect/>
          </a:stretch>
        </p:blipFill>
        <p:spPr>
          <a:xfrm rot="364373">
            <a:off x="6267" y="1962120"/>
            <a:ext cx="4445870" cy="3710583"/>
          </a:xfrm>
          <a:prstGeom prst="rect">
            <a:avLst/>
          </a:prstGeom>
        </p:spPr>
      </p:pic>
      <p:pic>
        <p:nvPicPr>
          <p:cNvPr id="5" name="Resim 4"/>
          <p:cNvPicPr>
            <a:picLocks noChangeAspect="1"/>
          </p:cNvPicPr>
          <p:nvPr/>
        </p:nvPicPr>
        <p:blipFill>
          <a:blip r:embed="rId3"/>
          <a:stretch>
            <a:fillRect/>
          </a:stretch>
        </p:blipFill>
        <p:spPr>
          <a:xfrm rot="19540927">
            <a:off x="3414284" y="3026027"/>
            <a:ext cx="4346485" cy="2218384"/>
          </a:xfrm>
          <a:prstGeom prst="rect">
            <a:avLst/>
          </a:prstGeom>
        </p:spPr>
      </p:pic>
      <p:pic>
        <p:nvPicPr>
          <p:cNvPr id="7" name="Resim 6"/>
          <p:cNvPicPr>
            <a:picLocks noChangeAspect="1"/>
          </p:cNvPicPr>
          <p:nvPr/>
        </p:nvPicPr>
        <p:blipFill>
          <a:blip r:embed="rId4"/>
          <a:stretch>
            <a:fillRect/>
          </a:stretch>
        </p:blipFill>
        <p:spPr>
          <a:xfrm rot="21190246">
            <a:off x="7906307" y="2350865"/>
            <a:ext cx="4365505" cy="3568700"/>
          </a:xfrm>
          <a:prstGeom prst="rect">
            <a:avLst/>
          </a:prstGeom>
        </p:spPr>
      </p:pic>
    </p:spTree>
    <p:extLst>
      <p:ext uri="{BB962C8B-B14F-4D97-AF65-F5344CB8AC3E}">
        <p14:creationId xmlns:p14="http://schemas.microsoft.com/office/powerpoint/2010/main" val="4025588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STM32 </a:t>
            </a:r>
            <a:r>
              <a:rPr lang="tr-TR" dirty="0" err="1"/>
              <a:t>Discovery</a:t>
            </a:r>
            <a:r>
              <a:rPr lang="tr-TR" dirty="0"/>
              <a:t> Kartları</a:t>
            </a:r>
            <a:endParaRPr lang="en-US" dirty="0"/>
          </a:p>
        </p:txBody>
      </p:sp>
      <p:sp>
        <p:nvSpPr>
          <p:cNvPr id="3" name="İçerik Yer Tutucusu 2"/>
          <p:cNvSpPr>
            <a:spLocks noGrp="1"/>
          </p:cNvSpPr>
          <p:nvPr>
            <p:ph idx="1"/>
          </p:nvPr>
        </p:nvSpPr>
        <p:spPr>
          <a:xfrm>
            <a:off x="1097280" y="1841500"/>
            <a:ext cx="10058400" cy="4027594"/>
          </a:xfrm>
        </p:spPr>
        <p:txBody>
          <a:bodyPr/>
          <a:lstStyle/>
          <a:p>
            <a:pPr>
              <a:buFont typeface="Wingdings" panose="05000000000000000000" pitchFamily="2" charset="2"/>
              <a:buChar char="Ø"/>
            </a:pPr>
            <a:r>
              <a:rPr lang="tr-TR" dirty="0" smtClean="0"/>
              <a:t>Prototip ve geliştirme yapmak için uygundur.</a:t>
            </a:r>
          </a:p>
          <a:p>
            <a:pPr>
              <a:buFont typeface="Wingdings" panose="05000000000000000000" pitchFamily="2" charset="2"/>
              <a:buChar char="Ø"/>
            </a:pPr>
            <a:r>
              <a:rPr lang="tr-TR" dirty="0" smtClean="0"/>
              <a:t>Üzerlerinde bulunan ST-link ile başka bir araca gerek kalmadan programlanabilir.</a:t>
            </a:r>
          </a:p>
          <a:p>
            <a:pPr>
              <a:buFont typeface="Wingdings" panose="05000000000000000000" pitchFamily="2" charset="2"/>
              <a:buChar char="Ø"/>
            </a:pPr>
            <a:r>
              <a:rPr lang="tr-TR" dirty="0" smtClean="0"/>
              <a:t>Üzerlerinde farklı </a:t>
            </a:r>
            <a:r>
              <a:rPr lang="tr-TR" dirty="0" err="1" smtClean="0"/>
              <a:t>sensörler</a:t>
            </a:r>
            <a:r>
              <a:rPr lang="tr-TR" dirty="0" smtClean="0"/>
              <a:t> ve çevre birimleri bulunmaktadır.</a:t>
            </a:r>
          </a:p>
          <a:p>
            <a:pPr>
              <a:buFont typeface="Wingdings" panose="05000000000000000000" pitchFamily="2" charset="2"/>
              <a:buChar char="Ø"/>
            </a:pPr>
            <a:r>
              <a:rPr lang="tr-TR" dirty="0" smtClean="0"/>
              <a:t>Ucuzdur, ülkemizde de kolayca bulunabilir.</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337488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NEDEN ARM MİMARİSİ!!!</a:t>
            </a:r>
            <a:endParaRPr lang="en-US" dirty="0"/>
          </a:p>
        </p:txBody>
      </p:sp>
      <p:sp>
        <p:nvSpPr>
          <p:cNvPr id="3" name="İçerik Yer Tutucusu 2"/>
          <p:cNvSpPr>
            <a:spLocks noGrp="1"/>
          </p:cNvSpPr>
          <p:nvPr>
            <p:ph idx="1"/>
          </p:nvPr>
        </p:nvSpPr>
        <p:spPr/>
        <p:txBody>
          <a:bodyPr/>
          <a:lstStyle/>
          <a:p>
            <a:pPr>
              <a:buFont typeface="Wingdings" panose="05000000000000000000" pitchFamily="2" charset="2"/>
              <a:buChar char="Ø"/>
            </a:pPr>
            <a:r>
              <a:rPr lang="tr-TR" dirty="0"/>
              <a:t> ARM işlemciler diğer </a:t>
            </a:r>
            <a:r>
              <a:rPr lang="tr-TR" dirty="0" smtClean="0"/>
              <a:t>işlemcilerle </a:t>
            </a:r>
            <a:r>
              <a:rPr lang="tr-TR" dirty="0"/>
              <a:t>karşılaştırdığında daha az enerji tüketir ve daha uygun fiyatlarla üretilir</a:t>
            </a:r>
            <a:r>
              <a:rPr lang="tr-TR" dirty="0" smtClean="0"/>
              <a:t>.</a:t>
            </a:r>
          </a:p>
          <a:p>
            <a:pPr>
              <a:buFont typeface="Wingdings" panose="05000000000000000000" pitchFamily="2" charset="2"/>
              <a:buChar char="Ø"/>
            </a:pPr>
            <a:r>
              <a:rPr lang="tr-TR" dirty="0" smtClean="0"/>
              <a:t>ARM işlemcilerinin lisanslı </a:t>
            </a:r>
            <a:r>
              <a:rPr lang="tr-TR" dirty="0"/>
              <a:t>(ücretli) </a:t>
            </a:r>
            <a:r>
              <a:rPr lang="tr-TR" dirty="0" err="1"/>
              <a:t>hemde</a:t>
            </a:r>
            <a:r>
              <a:rPr lang="tr-TR" dirty="0"/>
              <a:t> açık </a:t>
            </a:r>
            <a:r>
              <a:rPr lang="tr-TR" dirty="0" smtClean="0"/>
              <a:t>kaynak(ücretsiz) birçok geliştirme aracı bulunmaktadır.</a:t>
            </a:r>
          </a:p>
          <a:p>
            <a:pPr marL="384048" lvl="2" indent="0">
              <a:buNone/>
            </a:pPr>
            <a:r>
              <a:rPr lang="en-US" b="1" dirty="0" err="1" smtClean="0"/>
              <a:t>Yazılım</a:t>
            </a:r>
            <a:endParaRPr lang="en-US" b="1" dirty="0"/>
          </a:p>
          <a:p>
            <a:pPr lvl="2">
              <a:buFont typeface="Wingdings" panose="05000000000000000000" pitchFamily="2" charset="2"/>
              <a:buChar char="Ø"/>
            </a:pPr>
            <a:r>
              <a:rPr lang="en-US" dirty="0"/>
              <a:t>IDE - </a:t>
            </a:r>
            <a:r>
              <a:rPr lang="en-US" dirty="0" err="1"/>
              <a:t>Entegre</a:t>
            </a:r>
            <a:r>
              <a:rPr lang="en-US" dirty="0"/>
              <a:t> </a:t>
            </a:r>
            <a:r>
              <a:rPr lang="en-US" dirty="0" err="1"/>
              <a:t>Geliştirme</a:t>
            </a:r>
            <a:r>
              <a:rPr lang="en-US" dirty="0"/>
              <a:t> </a:t>
            </a:r>
            <a:r>
              <a:rPr lang="en-US" dirty="0" err="1"/>
              <a:t>Ortamı</a:t>
            </a:r>
            <a:endParaRPr lang="en-US" dirty="0"/>
          </a:p>
          <a:p>
            <a:pPr lvl="2">
              <a:buFont typeface="Wingdings" panose="05000000000000000000" pitchFamily="2" charset="2"/>
              <a:buChar char="Ø"/>
            </a:pPr>
            <a:r>
              <a:rPr lang="en-US" dirty="0" err="1"/>
              <a:t>Derleyici</a:t>
            </a:r>
            <a:endParaRPr lang="en-US" dirty="0"/>
          </a:p>
          <a:p>
            <a:pPr lvl="2">
              <a:buFont typeface="Wingdings" panose="05000000000000000000" pitchFamily="2" charset="2"/>
              <a:buChar char="Ø"/>
            </a:pPr>
            <a:r>
              <a:rPr lang="en-US" dirty="0" err="1"/>
              <a:t>Hata</a:t>
            </a:r>
            <a:r>
              <a:rPr lang="en-US" dirty="0"/>
              <a:t> </a:t>
            </a:r>
            <a:r>
              <a:rPr lang="en-US" dirty="0" err="1"/>
              <a:t>Ayıklayıcı</a:t>
            </a:r>
            <a:endParaRPr lang="en-US" dirty="0"/>
          </a:p>
          <a:p>
            <a:pPr lvl="2">
              <a:buFont typeface="Wingdings" panose="05000000000000000000" pitchFamily="2" charset="2"/>
              <a:buChar char="Ø"/>
            </a:pPr>
            <a:r>
              <a:rPr lang="en-US" dirty="0" err="1"/>
              <a:t>Simülator</a:t>
            </a:r>
            <a:endParaRPr lang="en-US" dirty="0"/>
          </a:p>
          <a:p>
            <a:pPr marL="384048" lvl="2" indent="0">
              <a:buNone/>
            </a:pPr>
            <a:r>
              <a:rPr lang="en-US" b="1" dirty="0" err="1" smtClean="0"/>
              <a:t>Donanım</a:t>
            </a:r>
            <a:endParaRPr lang="en-US" b="1" dirty="0"/>
          </a:p>
          <a:p>
            <a:pPr lvl="2">
              <a:buFont typeface="Wingdings" panose="05000000000000000000" pitchFamily="2" charset="2"/>
              <a:buChar char="Ø"/>
            </a:pPr>
            <a:r>
              <a:rPr lang="en-US" dirty="0"/>
              <a:t>JTAG </a:t>
            </a:r>
            <a:r>
              <a:rPr lang="en-US" dirty="0" err="1"/>
              <a:t>Hata</a:t>
            </a:r>
            <a:r>
              <a:rPr lang="en-US" dirty="0"/>
              <a:t> </a:t>
            </a:r>
            <a:r>
              <a:rPr lang="en-US" dirty="0" err="1"/>
              <a:t>ayıklama</a:t>
            </a:r>
            <a:r>
              <a:rPr lang="en-US" dirty="0"/>
              <a:t> </a:t>
            </a:r>
            <a:r>
              <a:rPr lang="en-US" dirty="0" err="1"/>
              <a:t>probu</a:t>
            </a:r>
            <a:endParaRPr lang="en-US" dirty="0"/>
          </a:p>
          <a:p>
            <a:pPr lvl="2">
              <a:buFont typeface="Wingdings" panose="05000000000000000000" pitchFamily="2" charset="2"/>
              <a:buChar char="Ø"/>
            </a:pPr>
            <a:r>
              <a:rPr lang="en-US" dirty="0" err="1"/>
              <a:t>Geliştirme</a:t>
            </a:r>
            <a:r>
              <a:rPr lang="en-US" dirty="0"/>
              <a:t> </a:t>
            </a:r>
            <a:r>
              <a:rPr lang="en-US" dirty="0" err="1"/>
              <a:t>Kartları</a:t>
            </a:r>
            <a:endParaRPr lang="en-US" dirty="0"/>
          </a:p>
        </p:txBody>
      </p:sp>
    </p:spTree>
    <p:extLst>
      <p:ext uri="{BB962C8B-B14F-4D97-AF65-F5344CB8AC3E}">
        <p14:creationId xmlns:p14="http://schemas.microsoft.com/office/powerpoint/2010/main" val="869886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t>Gömülü Sistem Nedir?</a:t>
            </a:r>
            <a:endParaRPr lang="en-US" dirty="0"/>
          </a:p>
        </p:txBody>
      </p:sp>
      <p:sp>
        <p:nvSpPr>
          <p:cNvPr id="3" name="İçerik Yer Tutucusu 2"/>
          <p:cNvSpPr>
            <a:spLocks noGrp="1"/>
          </p:cNvSpPr>
          <p:nvPr>
            <p:ph idx="1"/>
          </p:nvPr>
        </p:nvSpPr>
        <p:spPr/>
        <p:txBody>
          <a:bodyPr/>
          <a:lstStyle/>
          <a:p>
            <a:r>
              <a:rPr lang="tr-TR" dirty="0" smtClean="0"/>
              <a:t>Gömülü sistemlerin </a:t>
            </a:r>
            <a:r>
              <a:rPr lang="en-US" dirty="0" err="1" smtClean="0"/>
              <a:t>bilgisayarlar</a:t>
            </a:r>
            <a:r>
              <a:rPr lang="tr-TR" dirty="0" smtClean="0"/>
              <a:t>dan</a:t>
            </a:r>
            <a:r>
              <a:rPr lang="en-US" dirty="0" smtClean="0"/>
              <a:t> </a:t>
            </a:r>
            <a:r>
              <a:rPr lang="en-US" dirty="0" err="1" smtClean="0"/>
              <a:t>en</a:t>
            </a:r>
            <a:r>
              <a:rPr lang="en-US" dirty="0" smtClean="0"/>
              <a:t> </a:t>
            </a:r>
            <a:r>
              <a:rPr lang="en-US" dirty="0" err="1"/>
              <a:t>büyük</a:t>
            </a:r>
            <a:r>
              <a:rPr lang="en-US" dirty="0"/>
              <a:t> </a:t>
            </a:r>
            <a:r>
              <a:rPr lang="en-US" dirty="0" err="1"/>
              <a:t>farkı</a:t>
            </a:r>
            <a:r>
              <a:rPr lang="en-US" dirty="0"/>
              <a:t> </a:t>
            </a:r>
            <a:r>
              <a:rPr lang="en-US" dirty="0" err="1"/>
              <a:t>tek</a:t>
            </a:r>
            <a:r>
              <a:rPr lang="en-US" dirty="0"/>
              <a:t> </a:t>
            </a:r>
            <a:r>
              <a:rPr lang="en-US" dirty="0" err="1"/>
              <a:t>bir</a:t>
            </a:r>
            <a:r>
              <a:rPr lang="en-US" dirty="0"/>
              <a:t> </a:t>
            </a:r>
            <a:r>
              <a:rPr lang="en-US" dirty="0" err="1"/>
              <a:t>görevi</a:t>
            </a:r>
            <a:r>
              <a:rPr lang="en-US" dirty="0"/>
              <a:t> </a:t>
            </a:r>
            <a:r>
              <a:rPr lang="en-US" dirty="0" err="1"/>
              <a:t>yerine</a:t>
            </a:r>
            <a:r>
              <a:rPr lang="en-US" dirty="0"/>
              <a:t> </a:t>
            </a:r>
            <a:r>
              <a:rPr lang="en-US" dirty="0" err="1"/>
              <a:t>getirmesi</a:t>
            </a:r>
            <a:r>
              <a:rPr lang="en-US" dirty="0"/>
              <a:t> </a:t>
            </a:r>
            <a:r>
              <a:rPr lang="en-US" dirty="0" err="1"/>
              <a:t>ve</a:t>
            </a:r>
            <a:r>
              <a:rPr lang="en-US" dirty="0"/>
              <a:t> </a:t>
            </a:r>
            <a:r>
              <a:rPr lang="en-US" dirty="0" err="1"/>
              <a:t>kullanıcıyla</a:t>
            </a:r>
            <a:r>
              <a:rPr lang="en-US" dirty="0"/>
              <a:t> </a:t>
            </a:r>
            <a:r>
              <a:rPr lang="en-US" dirty="0" err="1"/>
              <a:t>dolaylı</a:t>
            </a:r>
            <a:r>
              <a:rPr lang="en-US" dirty="0"/>
              <a:t> </a:t>
            </a:r>
            <a:r>
              <a:rPr lang="en-US" dirty="0" err="1"/>
              <a:t>olarak</a:t>
            </a:r>
            <a:r>
              <a:rPr lang="en-US" dirty="0"/>
              <a:t> </a:t>
            </a:r>
            <a:r>
              <a:rPr lang="en-US" dirty="0" err="1"/>
              <a:t>etkileşimde</a:t>
            </a:r>
            <a:r>
              <a:rPr lang="en-US" dirty="0"/>
              <a:t> </a:t>
            </a:r>
            <a:r>
              <a:rPr lang="en-US" dirty="0" err="1"/>
              <a:t>bulunmasıdır</a:t>
            </a:r>
            <a:r>
              <a:rPr lang="en-US" dirty="0"/>
              <a:t>. </a:t>
            </a:r>
            <a:r>
              <a:rPr lang="en-US" dirty="0" err="1"/>
              <a:t>Günlük</a:t>
            </a:r>
            <a:r>
              <a:rPr lang="en-US" dirty="0"/>
              <a:t> </a:t>
            </a:r>
            <a:r>
              <a:rPr lang="en-US" dirty="0" err="1"/>
              <a:t>yaşantımızda</a:t>
            </a:r>
            <a:r>
              <a:rPr lang="en-US" dirty="0"/>
              <a:t> </a:t>
            </a:r>
            <a:r>
              <a:rPr lang="en-US" dirty="0" err="1" smtClean="0"/>
              <a:t>kullandığımız</a:t>
            </a:r>
            <a:r>
              <a:rPr lang="tr-TR" dirty="0" smtClean="0"/>
              <a:t> </a:t>
            </a:r>
            <a:r>
              <a:rPr lang="tr-TR" dirty="0"/>
              <a:t>elektronik </a:t>
            </a:r>
            <a:r>
              <a:rPr lang="tr-TR" dirty="0" smtClean="0"/>
              <a:t>eşyaların neredeyse hepsinde gömülü sistem bulunmaktadır. </a:t>
            </a:r>
            <a:r>
              <a:rPr lang="tr-TR" dirty="0"/>
              <a:t>Y</a:t>
            </a:r>
            <a:r>
              <a:rPr lang="en-US" dirty="0" err="1" smtClean="0"/>
              <a:t>azıcı</a:t>
            </a:r>
            <a:r>
              <a:rPr lang="en-US" dirty="0"/>
              <a:t>, </a:t>
            </a:r>
            <a:r>
              <a:rPr lang="tr-TR" dirty="0" err="1" smtClean="0"/>
              <a:t>kamera,buzdolabı</a:t>
            </a:r>
            <a:r>
              <a:rPr lang="tr-TR" dirty="0" smtClean="0"/>
              <a:t>, </a:t>
            </a:r>
            <a:r>
              <a:rPr lang="en-US" dirty="0" err="1" smtClean="0"/>
              <a:t>hesap</a:t>
            </a:r>
            <a:r>
              <a:rPr lang="en-US" dirty="0" smtClean="0"/>
              <a:t> </a:t>
            </a:r>
            <a:r>
              <a:rPr lang="en-US" dirty="0" err="1"/>
              <a:t>makinesi</a:t>
            </a:r>
            <a:r>
              <a:rPr lang="en-US" dirty="0"/>
              <a:t>, cep </a:t>
            </a:r>
            <a:r>
              <a:rPr lang="en-US" dirty="0" err="1"/>
              <a:t>telefonu</a:t>
            </a:r>
            <a:r>
              <a:rPr lang="en-US" dirty="0"/>
              <a:t>, </a:t>
            </a:r>
            <a:r>
              <a:rPr lang="en-US" dirty="0" err="1" smtClean="0"/>
              <a:t>televizyon</a:t>
            </a:r>
            <a:r>
              <a:rPr lang="tr-TR" dirty="0" smtClean="0"/>
              <a:t>, </a:t>
            </a:r>
            <a:r>
              <a:rPr lang="en-US" dirty="0" err="1" smtClean="0"/>
              <a:t>bulaşık</a:t>
            </a:r>
            <a:r>
              <a:rPr lang="en-US" dirty="0" smtClean="0"/>
              <a:t> </a:t>
            </a:r>
            <a:r>
              <a:rPr lang="en-US" dirty="0" err="1"/>
              <a:t>makinesi</a:t>
            </a:r>
            <a:r>
              <a:rPr lang="en-US" dirty="0"/>
              <a:t>, </a:t>
            </a:r>
            <a:r>
              <a:rPr lang="tr-TR" dirty="0" smtClean="0"/>
              <a:t>çamaşır makinesi, oyun konsolu, müzik oynatıcılar</a:t>
            </a:r>
            <a:r>
              <a:rPr lang="en-US" dirty="0" smtClean="0"/>
              <a:t> vb</a:t>
            </a:r>
            <a:r>
              <a:rPr lang="en-US" dirty="0"/>
              <a:t>.</a:t>
            </a:r>
          </a:p>
        </p:txBody>
      </p:sp>
      <p:pic>
        <p:nvPicPr>
          <p:cNvPr id="4" name="Resim 3"/>
          <p:cNvPicPr>
            <a:picLocks noChangeAspect="1"/>
          </p:cNvPicPr>
          <p:nvPr/>
        </p:nvPicPr>
        <p:blipFill>
          <a:blip r:embed="rId2"/>
          <a:stretch>
            <a:fillRect/>
          </a:stretch>
        </p:blipFill>
        <p:spPr>
          <a:xfrm>
            <a:off x="3095942" y="3048710"/>
            <a:ext cx="5677534" cy="3186989"/>
          </a:xfrm>
          <a:prstGeom prst="rect">
            <a:avLst/>
          </a:prstGeom>
        </p:spPr>
      </p:pic>
    </p:spTree>
    <p:extLst>
      <p:ext uri="{BB962C8B-B14F-4D97-AF65-F5344CB8AC3E}">
        <p14:creationId xmlns:p14="http://schemas.microsoft.com/office/powerpoint/2010/main" val="2215046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NEDEN ARM MİMARİSİ!!!</a:t>
            </a:r>
            <a:endParaRPr lang="en-US"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Ø"/>
            </a:pPr>
            <a:r>
              <a:rPr lang="tr-TR" dirty="0"/>
              <a:t> </a:t>
            </a:r>
            <a:r>
              <a:rPr lang="tr-TR" dirty="0" smtClean="0"/>
              <a:t>Gelişmiş çevre birimleri( </a:t>
            </a:r>
            <a:r>
              <a:rPr lang="tr-TR" dirty="0"/>
              <a:t>ADC, DAC, SD/MMC, I2C, SPI, PWM ve </a:t>
            </a:r>
            <a:r>
              <a:rPr lang="tr-TR" dirty="0" err="1"/>
              <a:t>Timer</a:t>
            </a:r>
            <a:r>
              <a:rPr lang="tr-TR" dirty="0"/>
              <a:t> modülleri ve </a:t>
            </a:r>
            <a:r>
              <a:rPr lang="tr-TR" dirty="0" smtClean="0"/>
              <a:t>fazlası)</a:t>
            </a:r>
            <a:endParaRPr lang="tr-TR" dirty="0"/>
          </a:p>
          <a:p>
            <a:pPr>
              <a:buFont typeface="Wingdings" panose="05000000000000000000" pitchFamily="2" charset="2"/>
              <a:buChar char="Ø"/>
            </a:pPr>
            <a:r>
              <a:rPr lang="tr-TR" dirty="0"/>
              <a:t>32 bit ARM komut seti ve 16 bit THUMB komut </a:t>
            </a:r>
            <a:r>
              <a:rPr lang="tr-TR" dirty="0" smtClean="0"/>
              <a:t>seti bulunması.</a:t>
            </a:r>
          </a:p>
          <a:p>
            <a:pPr>
              <a:buFont typeface="Wingdings" panose="05000000000000000000" pitchFamily="2" charset="2"/>
              <a:buChar char="Ø"/>
            </a:pPr>
            <a:r>
              <a:rPr lang="tr-TR" dirty="0" smtClean="0"/>
              <a:t>RISC(</a:t>
            </a:r>
            <a:r>
              <a:rPr lang="tr-TR" b="1" dirty="0" err="1"/>
              <a:t>R</a:t>
            </a:r>
            <a:r>
              <a:rPr lang="tr-TR" b="1" dirty="0" err="1" smtClean="0"/>
              <a:t>educed</a:t>
            </a:r>
            <a:r>
              <a:rPr lang="tr-TR" b="1" dirty="0" smtClean="0"/>
              <a:t> </a:t>
            </a:r>
            <a:r>
              <a:rPr lang="tr-TR" b="1" dirty="0" err="1"/>
              <a:t>I</a:t>
            </a:r>
            <a:r>
              <a:rPr lang="tr-TR" b="1" dirty="0" err="1" smtClean="0"/>
              <a:t>nstruction</a:t>
            </a:r>
            <a:r>
              <a:rPr lang="tr-TR" b="1" dirty="0" smtClean="0"/>
              <a:t> </a:t>
            </a:r>
            <a:r>
              <a:rPr lang="tr-TR" b="1" dirty="0"/>
              <a:t>S</a:t>
            </a:r>
            <a:r>
              <a:rPr lang="tr-TR" b="1" dirty="0" smtClean="0"/>
              <a:t>et </a:t>
            </a:r>
            <a:r>
              <a:rPr lang="tr-TR" b="1" dirty="0" err="1"/>
              <a:t>C</a:t>
            </a:r>
            <a:r>
              <a:rPr lang="tr-TR" b="1" dirty="0" err="1" smtClean="0"/>
              <a:t>omputer</a:t>
            </a:r>
            <a:r>
              <a:rPr lang="tr-TR" dirty="0" smtClean="0"/>
              <a:t>) mimarisi kullanır. Daha </a:t>
            </a:r>
            <a:r>
              <a:rPr lang="tr-TR" dirty="0"/>
              <a:t>az sayıda bilgisayar talimatı gerçekleştirecek şekilde tasarlanmıştır, böylece saniyede milyonlarca komut gerçekleştirerek daha yüksek hızda </a:t>
            </a:r>
            <a:r>
              <a:rPr lang="tr-TR" dirty="0" smtClean="0"/>
              <a:t>çalışabilirler. Gereksiz </a:t>
            </a:r>
            <a:r>
              <a:rPr lang="tr-TR" dirty="0"/>
              <a:t>talimatları söküp ve yolları optimize </a:t>
            </a:r>
            <a:r>
              <a:rPr lang="tr-TR" dirty="0" smtClean="0"/>
              <a:t>eder.</a:t>
            </a:r>
          </a:p>
          <a:p>
            <a:pPr>
              <a:buFont typeface="Wingdings" panose="05000000000000000000" pitchFamily="2" charset="2"/>
              <a:buChar char="Ø"/>
            </a:pPr>
            <a:endParaRPr lang="tr-TR" dirty="0"/>
          </a:p>
          <a:p>
            <a:pPr>
              <a:buFont typeface="Wingdings" panose="05000000000000000000" pitchFamily="2" charset="2"/>
              <a:buChar char="Ø"/>
            </a:pPr>
            <a:endParaRPr lang="tr-TR" dirty="0"/>
          </a:p>
        </p:txBody>
      </p:sp>
      <p:pic>
        <p:nvPicPr>
          <p:cNvPr id="4" name="Resim 3"/>
          <p:cNvPicPr>
            <a:picLocks noChangeAspect="1"/>
          </p:cNvPicPr>
          <p:nvPr/>
        </p:nvPicPr>
        <p:blipFill>
          <a:blip r:embed="rId2"/>
          <a:stretch>
            <a:fillRect/>
          </a:stretch>
        </p:blipFill>
        <p:spPr>
          <a:xfrm>
            <a:off x="3552825" y="3662362"/>
            <a:ext cx="3943350" cy="2886075"/>
          </a:xfrm>
          <a:prstGeom prst="rect">
            <a:avLst/>
          </a:prstGeom>
        </p:spPr>
      </p:pic>
    </p:spTree>
    <p:extLst>
      <p:ext uri="{BB962C8B-B14F-4D97-AF65-F5344CB8AC3E}">
        <p14:creationId xmlns:p14="http://schemas.microsoft.com/office/powerpoint/2010/main" val="375222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NEDEN ARM MİMARİSİ!!!</a:t>
            </a:r>
            <a:endParaRPr lang="en-US" dirty="0"/>
          </a:p>
        </p:txBody>
      </p:sp>
      <p:sp>
        <p:nvSpPr>
          <p:cNvPr id="3" name="İçerik Yer Tutucusu 2"/>
          <p:cNvSpPr>
            <a:spLocks noGrp="1"/>
          </p:cNvSpPr>
          <p:nvPr>
            <p:ph idx="1"/>
          </p:nvPr>
        </p:nvSpPr>
        <p:spPr/>
        <p:txBody>
          <a:bodyPr/>
          <a:lstStyle/>
          <a:p>
            <a:r>
              <a:rPr lang="tr-TR" dirty="0"/>
              <a:t>STM32F103C8T6 </a:t>
            </a:r>
            <a:r>
              <a:rPr lang="tr-TR" dirty="0" err="1"/>
              <a:t>vs</a:t>
            </a:r>
            <a:r>
              <a:rPr lang="tr-TR" dirty="0"/>
              <a:t> </a:t>
            </a:r>
            <a:r>
              <a:rPr lang="tr-TR" dirty="0" err="1"/>
              <a:t>Arduino</a:t>
            </a:r>
            <a:r>
              <a:rPr lang="tr-TR" dirty="0"/>
              <a:t> </a:t>
            </a:r>
            <a:r>
              <a:rPr lang="tr-TR" dirty="0" smtClean="0"/>
              <a:t>NANO Hız Testleri Video Link:</a:t>
            </a:r>
          </a:p>
          <a:p>
            <a:r>
              <a:rPr lang="tr-TR" dirty="0">
                <a:hlinkClick r:id="rId2"/>
              </a:rPr>
              <a:t>https://youtu.be/_</a:t>
            </a:r>
            <a:r>
              <a:rPr lang="tr-TR" dirty="0" smtClean="0">
                <a:hlinkClick r:id="rId2"/>
              </a:rPr>
              <a:t>SmLlGAyRRc</a:t>
            </a:r>
            <a:r>
              <a:rPr lang="tr-TR" dirty="0" smtClean="0"/>
              <a:t> </a:t>
            </a:r>
            <a:endParaRPr lang="tr-TR" dirty="0"/>
          </a:p>
        </p:txBody>
      </p:sp>
    </p:spTree>
    <p:extLst>
      <p:ext uri="{BB962C8B-B14F-4D97-AF65-F5344CB8AC3E}">
        <p14:creationId xmlns:p14="http://schemas.microsoft.com/office/powerpoint/2010/main" val="30692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0480" y="2346729"/>
            <a:ext cx="12192000" cy="1510685"/>
          </a:xfrm>
          <a:prstGeom prst="rect">
            <a:avLst/>
          </a:prstGeom>
        </p:spPr>
      </p:pic>
      <p:sp>
        <p:nvSpPr>
          <p:cNvPr id="2" name="Unvan 1"/>
          <p:cNvSpPr>
            <a:spLocks noGrp="1"/>
          </p:cNvSpPr>
          <p:nvPr>
            <p:ph type="title"/>
          </p:nvPr>
        </p:nvSpPr>
        <p:spPr/>
        <p:txBody>
          <a:bodyPr/>
          <a:lstStyle/>
          <a:p>
            <a:endParaRPr lang="en-US" dirty="0"/>
          </a:p>
        </p:txBody>
      </p:sp>
      <p:sp>
        <p:nvSpPr>
          <p:cNvPr id="3" name="İçerik Yer Tutucusu 2"/>
          <p:cNvSpPr>
            <a:spLocks noGrp="1"/>
          </p:cNvSpPr>
          <p:nvPr>
            <p:ph idx="1"/>
          </p:nvPr>
        </p:nvSpPr>
        <p:spPr/>
        <p:txBody>
          <a:bodyPr>
            <a:normAutofit lnSpcReduction="10000"/>
          </a:bodyPr>
          <a:lstStyle/>
          <a:p>
            <a:endParaRPr lang="tr-TR" sz="4000" dirty="0" smtClean="0"/>
          </a:p>
          <a:p>
            <a:pPr marL="0" indent="0">
              <a:buNone/>
            </a:pPr>
            <a:endParaRPr lang="tr-TR" sz="4000" dirty="0" smtClean="0"/>
          </a:p>
          <a:p>
            <a:pPr marL="0" indent="0">
              <a:buNone/>
            </a:pPr>
            <a:endParaRPr lang="tr-TR" sz="4000" dirty="0"/>
          </a:p>
          <a:p>
            <a:pPr marL="0" indent="0">
              <a:buNone/>
            </a:pPr>
            <a:r>
              <a:rPr lang="tr-TR" sz="4000" dirty="0" smtClean="0"/>
              <a:t>                              İLK BÖLÜM SONU</a:t>
            </a:r>
            <a:endParaRPr lang="tr-TR" sz="4000" dirty="0"/>
          </a:p>
          <a:p>
            <a:pPr marL="0" indent="0">
              <a:buNone/>
            </a:pPr>
            <a:r>
              <a:rPr lang="tr-TR" sz="4000" dirty="0" smtClean="0"/>
              <a:t>                                TEŞEKKÜRLER</a:t>
            </a:r>
          </a:p>
          <a:p>
            <a:pPr marL="0" indent="0" algn="ctr">
              <a:buNone/>
            </a:pPr>
            <a:r>
              <a:rPr lang="tr-TR" sz="2800" b="1" dirty="0" smtClean="0">
                <a:hlinkClick r:id="rId3"/>
              </a:rPr>
              <a:t>https</a:t>
            </a:r>
            <a:r>
              <a:rPr lang="tr-TR" sz="2800" b="1" dirty="0">
                <a:hlinkClick r:id="rId3"/>
              </a:rPr>
              <a:t>://www.youtube.com/c/ElektronikOfisim</a:t>
            </a:r>
            <a:endParaRPr lang="en-US" sz="2800" b="1" dirty="0"/>
          </a:p>
          <a:p>
            <a:pPr marL="0" indent="0">
              <a:buNone/>
            </a:pPr>
            <a:endParaRPr lang="en-US" sz="4000" dirty="0"/>
          </a:p>
        </p:txBody>
      </p:sp>
    </p:spTree>
    <p:extLst>
      <p:ext uri="{BB962C8B-B14F-4D97-AF65-F5344CB8AC3E}">
        <p14:creationId xmlns:p14="http://schemas.microsoft.com/office/powerpoint/2010/main" val="120622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Gömülü Sistem Tasarım Gereksinimleri</a:t>
            </a:r>
            <a:endParaRPr lang="en-US" dirty="0"/>
          </a:p>
        </p:txBody>
      </p:sp>
      <p:sp>
        <p:nvSpPr>
          <p:cNvPr id="3" name="İçerik Yer Tutucusu 2"/>
          <p:cNvSpPr>
            <a:spLocks noGrp="1"/>
          </p:cNvSpPr>
          <p:nvPr>
            <p:ph idx="1"/>
          </p:nvPr>
        </p:nvSpPr>
        <p:spPr/>
        <p:txBody>
          <a:bodyPr/>
          <a:lstStyle/>
          <a:p>
            <a:r>
              <a:rPr lang="tr-TR" dirty="0"/>
              <a:t>G</a:t>
            </a:r>
            <a:r>
              <a:rPr lang="tr-TR" dirty="0" smtClean="0"/>
              <a:t>ömülü </a:t>
            </a:r>
            <a:r>
              <a:rPr lang="tr-TR" dirty="0"/>
              <a:t>sistemler </a:t>
            </a:r>
            <a:r>
              <a:rPr lang="tr-TR" dirty="0" smtClean="0"/>
              <a:t>temel olarak </a:t>
            </a:r>
            <a:r>
              <a:rPr lang="tr-TR" b="1" dirty="0" smtClean="0"/>
              <a:t>donanım </a:t>
            </a:r>
            <a:r>
              <a:rPr lang="tr-TR" b="1" dirty="0"/>
              <a:t>ve yazılım </a:t>
            </a:r>
            <a:r>
              <a:rPr lang="tr-TR" dirty="0"/>
              <a:t>olarak iki ana bölümden oluşur. Burada donanım ve yazılım bileşenleri birbirleriyle sıkı sıkıya bağlı olduğundan bütünlüğün sağlanması için birlikte çalışma alanı söz konusudur. Gömülü yazılımların karmaşıklığı artıkça ve aynı anda yapılacak işlemlerin sayısı arttığından değişik yapılara </a:t>
            </a:r>
            <a:r>
              <a:rPr lang="tr-TR" dirty="0" smtClean="0"/>
              <a:t>ihtiyaç </a:t>
            </a:r>
            <a:r>
              <a:rPr lang="tr-TR" dirty="0"/>
              <a:t>duyulur. </a:t>
            </a:r>
            <a:endParaRPr lang="tr-TR" dirty="0" smtClean="0"/>
          </a:p>
          <a:p>
            <a:pPr>
              <a:buFont typeface="Wingdings" panose="05000000000000000000" pitchFamily="2" charset="2"/>
              <a:buChar char="Ø"/>
            </a:pPr>
            <a:r>
              <a:rPr lang="tr-TR" dirty="0" smtClean="0"/>
              <a:t>Maliyet</a:t>
            </a:r>
          </a:p>
          <a:p>
            <a:pPr>
              <a:buFont typeface="Wingdings" panose="05000000000000000000" pitchFamily="2" charset="2"/>
              <a:buChar char="Ø"/>
            </a:pPr>
            <a:r>
              <a:rPr lang="en-US" dirty="0" err="1"/>
              <a:t>Düşük</a:t>
            </a:r>
            <a:r>
              <a:rPr lang="en-US" dirty="0"/>
              <a:t> </a:t>
            </a:r>
            <a:r>
              <a:rPr lang="en-US" dirty="0" err="1"/>
              <a:t>güç</a:t>
            </a:r>
            <a:r>
              <a:rPr lang="en-US" dirty="0"/>
              <a:t> </a:t>
            </a:r>
            <a:r>
              <a:rPr lang="en-US" dirty="0" err="1" smtClean="0"/>
              <a:t>tüketimi</a:t>
            </a:r>
            <a:endParaRPr lang="tr-TR" dirty="0" smtClean="0"/>
          </a:p>
          <a:p>
            <a:pPr>
              <a:buFont typeface="Wingdings" panose="05000000000000000000" pitchFamily="2" charset="2"/>
              <a:buChar char="Ø"/>
            </a:pPr>
            <a:r>
              <a:rPr lang="en-US" dirty="0" err="1"/>
              <a:t>Etkin</a:t>
            </a:r>
            <a:r>
              <a:rPr lang="en-US" dirty="0"/>
              <a:t> </a:t>
            </a:r>
            <a:r>
              <a:rPr lang="en-US" dirty="0" err="1"/>
              <a:t>bellek</a:t>
            </a:r>
            <a:r>
              <a:rPr lang="en-US" dirty="0"/>
              <a:t> </a:t>
            </a:r>
            <a:r>
              <a:rPr lang="en-US" dirty="0" err="1" smtClean="0"/>
              <a:t>kullanımı</a:t>
            </a:r>
            <a:endParaRPr lang="tr-TR" dirty="0" smtClean="0"/>
          </a:p>
          <a:p>
            <a:pPr>
              <a:buFont typeface="Wingdings" panose="05000000000000000000" pitchFamily="2" charset="2"/>
              <a:buChar char="Ø"/>
            </a:pPr>
            <a:r>
              <a:rPr lang="en-US" dirty="0" err="1"/>
              <a:t>İşlem</a:t>
            </a:r>
            <a:r>
              <a:rPr lang="en-US" dirty="0"/>
              <a:t> </a:t>
            </a:r>
            <a:r>
              <a:rPr lang="en-US" dirty="0" err="1"/>
              <a:t>gücünün</a:t>
            </a:r>
            <a:r>
              <a:rPr lang="en-US" dirty="0"/>
              <a:t> </a:t>
            </a:r>
            <a:r>
              <a:rPr lang="en-US" dirty="0" err="1"/>
              <a:t>verimli</a:t>
            </a:r>
            <a:r>
              <a:rPr lang="en-US" dirty="0"/>
              <a:t> </a:t>
            </a:r>
            <a:r>
              <a:rPr lang="en-US" dirty="0" err="1" smtClean="0"/>
              <a:t>kullanımı</a:t>
            </a:r>
            <a:endParaRPr lang="tr-TR" dirty="0" smtClean="0"/>
          </a:p>
          <a:p>
            <a:pPr>
              <a:buFont typeface="Wingdings" panose="05000000000000000000" pitchFamily="2" charset="2"/>
              <a:buChar char="Ø"/>
            </a:pPr>
            <a:r>
              <a:rPr lang="tr-TR" dirty="0" smtClean="0"/>
              <a:t>Güvenilirlik(</a:t>
            </a:r>
            <a:r>
              <a:rPr lang="tr-TR" dirty="0"/>
              <a:t>Fren Sistemleri, Hava Savunma Sistemleri, Tıbbi Ekipmanlar</a:t>
            </a:r>
            <a:r>
              <a:rPr lang="tr-TR" dirty="0" smtClean="0"/>
              <a:t>)</a:t>
            </a:r>
          </a:p>
        </p:txBody>
      </p:sp>
    </p:spTree>
    <p:extLst>
      <p:ext uri="{BB962C8B-B14F-4D97-AF65-F5344CB8AC3E}">
        <p14:creationId xmlns:p14="http://schemas.microsoft.com/office/powerpoint/2010/main" val="2077038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err="1" smtClean="0"/>
              <a:t>Mikroişlemci</a:t>
            </a:r>
            <a:r>
              <a:rPr lang="tr-TR" dirty="0" smtClean="0"/>
              <a:t>(</a:t>
            </a:r>
            <a:r>
              <a:rPr lang="tr-TR" dirty="0" err="1" smtClean="0"/>
              <a:t>Microprocessor</a:t>
            </a:r>
            <a:r>
              <a:rPr lang="tr-TR" dirty="0" smtClean="0"/>
              <a:t>)</a:t>
            </a:r>
            <a:endParaRPr lang="en-US" dirty="0"/>
          </a:p>
        </p:txBody>
      </p:sp>
      <p:sp>
        <p:nvSpPr>
          <p:cNvPr id="3" name="İçerik Yer Tutucusu 2"/>
          <p:cNvSpPr>
            <a:spLocks noGrp="1"/>
          </p:cNvSpPr>
          <p:nvPr>
            <p:ph idx="1"/>
          </p:nvPr>
        </p:nvSpPr>
        <p:spPr/>
        <p:txBody>
          <a:bodyPr/>
          <a:lstStyle/>
          <a:p>
            <a:r>
              <a:rPr lang="tr-TR" dirty="0"/>
              <a:t>Mikroişlemciler, </a:t>
            </a:r>
            <a:r>
              <a:rPr lang="en-US" dirty="0" err="1" smtClean="0"/>
              <a:t>ba</a:t>
            </a:r>
            <a:r>
              <a:rPr lang="tr-TR" dirty="0" err="1" smtClean="0"/>
              <a:t>ğlı</a:t>
            </a:r>
            <a:r>
              <a:rPr lang="tr-TR" dirty="0" smtClean="0"/>
              <a:t> oldukları mekanizmanın kontrolünü yapan elektronik yapıların beynidir. Temel görevleri yerine getirebilen bir bilgisayar diyebiliriz. 3 bölümden oluşurlar.</a:t>
            </a:r>
          </a:p>
          <a:p>
            <a:r>
              <a:rPr lang="tr-TR" dirty="0" smtClean="0"/>
              <a:t>1)</a:t>
            </a:r>
            <a:r>
              <a:rPr lang="tr-TR" dirty="0"/>
              <a:t> CPU (Central </a:t>
            </a:r>
            <a:r>
              <a:rPr lang="tr-TR" dirty="0" err="1"/>
              <a:t>Processing</a:t>
            </a:r>
            <a:r>
              <a:rPr lang="tr-TR" dirty="0"/>
              <a:t> </a:t>
            </a:r>
            <a:r>
              <a:rPr lang="tr-TR" dirty="0" err="1"/>
              <a:t>Unit</a:t>
            </a:r>
            <a:r>
              <a:rPr lang="tr-TR" dirty="0"/>
              <a:t>/Merkezi İşlem Birimi</a:t>
            </a:r>
            <a:r>
              <a:rPr lang="tr-TR" dirty="0" smtClean="0"/>
              <a:t>)</a:t>
            </a:r>
          </a:p>
          <a:p>
            <a:r>
              <a:rPr lang="tr-TR" dirty="0"/>
              <a:t>2) Hafıza (Memory</a:t>
            </a:r>
            <a:r>
              <a:rPr lang="tr-TR" dirty="0" smtClean="0"/>
              <a:t>)</a:t>
            </a:r>
          </a:p>
          <a:p>
            <a:r>
              <a:rPr lang="tr-TR" dirty="0" smtClean="0"/>
              <a:t>3)</a:t>
            </a:r>
            <a:r>
              <a:rPr lang="tr-TR" dirty="0"/>
              <a:t> </a:t>
            </a:r>
            <a:r>
              <a:rPr lang="tr-TR" dirty="0" err="1" smtClean="0"/>
              <a:t>Input</a:t>
            </a:r>
            <a:r>
              <a:rPr lang="tr-TR" dirty="0" smtClean="0"/>
              <a:t>/</a:t>
            </a:r>
            <a:r>
              <a:rPr lang="tr-TR" dirty="0" err="1"/>
              <a:t>O</a:t>
            </a:r>
            <a:r>
              <a:rPr lang="tr-TR" dirty="0" err="1" smtClean="0"/>
              <a:t>utput</a:t>
            </a:r>
            <a:r>
              <a:rPr lang="tr-TR" dirty="0" smtClean="0"/>
              <a:t> </a:t>
            </a:r>
            <a:r>
              <a:rPr lang="tr-TR" dirty="0"/>
              <a:t>(giriş/çıkış) B</a:t>
            </a:r>
            <a:r>
              <a:rPr lang="tr-TR" dirty="0" smtClean="0"/>
              <a:t>irimi</a:t>
            </a:r>
          </a:p>
          <a:p>
            <a:endParaRPr lang="en-US" dirty="0"/>
          </a:p>
        </p:txBody>
      </p:sp>
      <p:pic>
        <p:nvPicPr>
          <p:cNvPr id="4" name="Resim 3"/>
          <p:cNvPicPr>
            <a:picLocks noChangeAspect="1"/>
          </p:cNvPicPr>
          <p:nvPr/>
        </p:nvPicPr>
        <p:blipFill>
          <a:blip r:embed="rId2"/>
          <a:stretch>
            <a:fillRect/>
          </a:stretch>
        </p:blipFill>
        <p:spPr>
          <a:xfrm>
            <a:off x="5245099" y="2976138"/>
            <a:ext cx="5738853" cy="3221462"/>
          </a:xfrm>
          <a:prstGeom prst="rect">
            <a:avLst/>
          </a:prstGeom>
        </p:spPr>
      </p:pic>
    </p:spTree>
    <p:extLst>
      <p:ext uri="{BB962C8B-B14F-4D97-AF65-F5344CB8AC3E}">
        <p14:creationId xmlns:p14="http://schemas.microsoft.com/office/powerpoint/2010/main" val="863074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CPU (Central </a:t>
            </a:r>
            <a:r>
              <a:rPr lang="tr-TR" dirty="0" err="1"/>
              <a:t>Processing</a:t>
            </a:r>
            <a:r>
              <a:rPr lang="tr-TR" dirty="0"/>
              <a:t> </a:t>
            </a:r>
            <a:r>
              <a:rPr lang="tr-TR" dirty="0" err="1"/>
              <a:t>Unit</a:t>
            </a:r>
            <a:r>
              <a:rPr lang="tr-TR" dirty="0"/>
              <a:t>/Merkezi İşlem Birimi)</a:t>
            </a:r>
          </a:p>
        </p:txBody>
      </p:sp>
      <p:sp>
        <p:nvSpPr>
          <p:cNvPr id="3" name="İçerik Yer Tutucusu 2"/>
          <p:cNvSpPr>
            <a:spLocks noGrp="1"/>
          </p:cNvSpPr>
          <p:nvPr>
            <p:ph idx="1"/>
          </p:nvPr>
        </p:nvSpPr>
        <p:spPr/>
        <p:txBody>
          <a:bodyPr/>
          <a:lstStyle/>
          <a:p>
            <a:pPr>
              <a:buFont typeface="Wingdings" panose="05000000000000000000" pitchFamily="2" charset="2"/>
              <a:buChar char="Ø"/>
            </a:pPr>
            <a:r>
              <a:rPr lang="en-US" dirty="0" smtClean="0"/>
              <a:t>CPU</a:t>
            </a:r>
            <a:r>
              <a:rPr lang="en-US" dirty="0"/>
              <a:t>, </a:t>
            </a:r>
            <a:r>
              <a:rPr lang="en-US" dirty="0" err="1" smtClean="0"/>
              <a:t>beyni</a:t>
            </a:r>
            <a:r>
              <a:rPr lang="tr-TR" dirty="0" err="1" smtClean="0"/>
              <a:t>dir</a:t>
            </a:r>
            <a:r>
              <a:rPr lang="tr-TR" dirty="0" smtClean="0"/>
              <a:t>.</a:t>
            </a:r>
            <a:r>
              <a:rPr lang="en-US" dirty="0" smtClean="0"/>
              <a:t> </a:t>
            </a:r>
            <a:r>
              <a:rPr lang="tr-TR" dirty="0" err="1"/>
              <a:t>D</a:t>
            </a:r>
            <a:r>
              <a:rPr lang="en-US" dirty="0" err="1" smtClean="0"/>
              <a:t>eğişik</a:t>
            </a:r>
            <a:r>
              <a:rPr lang="en-US" dirty="0" smtClean="0"/>
              <a:t> </a:t>
            </a:r>
            <a:r>
              <a:rPr lang="en-US" dirty="0" err="1" smtClean="0"/>
              <a:t>birimler</a:t>
            </a:r>
            <a:r>
              <a:rPr lang="en-US" dirty="0" smtClean="0"/>
              <a:t> </a:t>
            </a:r>
            <a:r>
              <a:rPr lang="en-US" dirty="0" err="1"/>
              <a:t>arasındaki</a:t>
            </a:r>
            <a:r>
              <a:rPr lang="en-US" dirty="0"/>
              <a:t> </a:t>
            </a:r>
            <a:r>
              <a:rPr lang="en-US" dirty="0" err="1"/>
              <a:t>veri</a:t>
            </a:r>
            <a:r>
              <a:rPr lang="en-US" dirty="0"/>
              <a:t> </a:t>
            </a:r>
            <a:r>
              <a:rPr lang="en-US" dirty="0" err="1"/>
              <a:t>akışı</a:t>
            </a:r>
            <a:r>
              <a:rPr lang="en-US" dirty="0"/>
              <a:t> </a:t>
            </a:r>
            <a:r>
              <a:rPr lang="en-US" dirty="0" err="1"/>
              <a:t>ve</a:t>
            </a:r>
            <a:r>
              <a:rPr lang="en-US" dirty="0"/>
              <a:t> </a:t>
            </a:r>
            <a:r>
              <a:rPr lang="en-US" dirty="0" err="1"/>
              <a:t>veri</a:t>
            </a:r>
            <a:r>
              <a:rPr lang="en-US" dirty="0"/>
              <a:t> </a:t>
            </a:r>
            <a:r>
              <a:rPr lang="en-US" dirty="0" err="1"/>
              <a:t>işleme</a:t>
            </a:r>
            <a:r>
              <a:rPr lang="en-US" dirty="0"/>
              <a:t> </a:t>
            </a:r>
            <a:r>
              <a:rPr lang="en-US" dirty="0" err="1"/>
              <a:t>görevlerini</a:t>
            </a:r>
            <a:r>
              <a:rPr lang="en-US" dirty="0"/>
              <a:t> </a:t>
            </a:r>
            <a:r>
              <a:rPr lang="en-US" dirty="0" err="1"/>
              <a:t>yerine</a:t>
            </a:r>
            <a:r>
              <a:rPr lang="en-US" dirty="0"/>
              <a:t> </a:t>
            </a:r>
            <a:r>
              <a:rPr lang="en-US" dirty="0" err="1"/>
              <a:t>getiren</a:t>
            </a:r>
            <a:r>
              <a:rPr lang="en-US" dirty="0"/>
              <a:t> </a:t>
            </a:r>
            <a:r>
              <a:rPr lang="en-US" dirty="0" err="1"/>
              <a:t>kısımdır</a:t>
            </a:r>
            <a:r>
              <a:rPr lang="en-US" dirty="0"/>
              <a:t>. </a:t>
            </a:r>
            <a:endParaRPr lang="tr-TR" dirty="0"/>
          </a:p>
          <a:p>
            <a:pPr>
              <a:buFont typeface="Wingdings" panose="05000000000000000000" pitchFamily="2" charset="2"/>
              <a:buChar char="Ø"/>
            </a:pPr>
            <a:r>
              <a:rPr lang="en-US" dirty="0" err="1" smtClean="0"/>
              <a:t>Hafızadan</a:t>
            </a:r>
            <a:r>
              <a:rPr lang="en-US" dirty="0" smtClean="0"/>
              <a:t> </a:t>
            </a:r>
            <a:r>
              <a:rPr lang="en-US" dirty="0" err="1"/>
              <a:t>okunan</a:t>
            </a:r>
            <a:r>
              <a:rPr lang="en-US" dirty="0"/>
              <a:t> </a:t>
            </a:r>
            <a:r>
              <a:rPr lang="en-US" dirty="0" err="1"/>
              <a:t>komutları</a:t>
            </a:r>
            <a:r>
              <a:rPr lang="en-US" dirty="0"/>
              <a:t> </a:t>
            </a:r>
            <a:r>
              <a:rPr lang="tr-TR" dirty="0" smtClean="0"/>
              <a:t>işler</a:t>
            </a:r>
            <a:r>
              <a:rPr lang="en-US" dirty="0" smtClean="0"/>
              <a:t> </a:t>
            </a:r>
            <a:r>
              <a:rPr lang="en-US" dirty="0" err="1"/>
              <a:t>ve</a:t>
            </a:r>
            <a:r>
              <a:rPr lang="en-US" dirty="0"/>
              <a:t> </a:t>
            </a:r>
            <a:r>
              <a:rPr lang="tr-TR" dirty="0" smtClean="0"/>
              <a:t>belirlenen </a:t>
            </a:r>
            <a:r>
              <a:rPr lang="en-US" dirty="0" err="1" smtClean="0"/>
              <a:t>işlemi</a:t>
            </a:r>
            <a:r>
              <a:rPr lang="en-US" dirty="0" smtClean="0"/>
              <a:t> </a:t>
            </a:r>
            <a:r>
              <a:rPr lang="en-US" dirty="0" err="1"/>
              <a:t>yerine</a:t>
            </a:r>
            <a:r>
              <a:rPr lang="en-US" dirty="0"/>
              <a:t> </a:t>
            </a:r>
            <a:r>
              <a:rPr lang="en-US" dirty="0" err="1" smtClean="0"/>
              <a:t>getirir</a:t>
            </a:r>
            <a:r>
              <a:rPr lang="en-US" dirty="0" smtClean="0"/>
              <a:t>.</a:t>
            </a:r>
            <a:r>
              <a:rPr lang="tr-TR" dirty="0" smtClean="0"/>
              <a:t> </a:t>
            </a:r>
            <a:r>
              <a:rPr lang="en-US" dirty="0" smtClean="0"/>
              <a:t>CPU </a:t>
            </a:r>
            <a:r>
              <a:rPr lang="en-US" dirty="0" err="1"/>
              <a:t>içindeki</a:t>
            </a:r>
            <a:r>
              <a:rPr lang="en-US" dirty="0"/>
              <a:t> </a:t>
            </a:r>
            <a:r>
              <a:rPr lang="en-US" dirty="0" err="1"/>
              <a:t>ALU'da</a:t>
            </a:r>
            <a:r>
              <a:rPr lang="en-US" dirty="0"/>
              <a:t> (</a:t>
            </a:r>
            <a:r>
              <a:rPr lang="en-US" dirty="0" err="1"/>
              <a:t>Aritmetik</a:t>
            </a:r>
            <a:r>
              <a:rPr lang="en-US" dirty="0"/>
              <a:t> </a:t>
            </a:r>
            <a:r>
              <a:rPr lang="en-US" dirty="0" err="1"/>
              <a:t>mantık</a:t>
            </a:r>
            <a:r>
              <a:rPr lang="en-US" dirty="0"/>
              <a:t> </a:t>
            </a:r>
            <a:r>
              <a:rPr lang="en-US" dirty="0" err="1"/>
              <a:t>ünitesinde</a:t>
            </a:r>
            <a:r>
              <a:rPr lang="en-US" dirty="0" smtClean="0"/>
              <a:t>)</a:t>
            </a:r>
            <a:r>
              <a:rPr lang="tr-TR" dirty="0" smtClean="0"/>
              <a:t>(</a:t>
            </a:r>
            <a:r>
              <a:rPr lang="tr-TR" dirty="0" err="1" smtClean="0"/>
              <a:t>Arithmetic</a:t>
            </a:r>
            <a:r>
              <a:rPr lang="tr-TR" dirty="0" smtClean="0"/>
              <a:t> </a:t>
            </a:r>
            <a:r>
              <a:rPr lang="tr-TR" dirty="0" err="1" smtClean="0"/>
              <a:t>Logic</a:t>
            </a:r>
            <a:r>
              <a:rPr lang="tr-TR" dirty="0" smtClean="0"/>
              <a:t> </a:t>
            </a:r>
            <a:r>
              <a:rPr lang="tr-TR" dirty="0" err="1" smtClean="0"/>
              <a:t>Unit</a:t>
            </a:r>
            <a:r>
              <a:rPr lang="tr-TR" dirty="0" smtClean="0"/>
              <a:t>)</a:t>
            </a:r>
            <a:r>
              <a:rPr lang="en-US" dirty="0" smtClean="0"/>
              <a:t> </a:t>
            </a:r>
            <a:r>
              <a:rPr lang="en-US" dirty="0" err="1"/>
              <a:t>gerçekleştirilir</a:t>
            </a:r>
            <a:r>
              <a:rPr lang="en-US" dirty="0" smtClean="0"/>
              <a:t>.</a:t>
            </a:r>
            <a:r>
              <a:rPr lang="tr-TR" dirty="0" smtClean="0"/>
              <a:t>(sayaç)</a:t>
            </a:r>
            <a:endParaRPr lang="en-US" dirty="0"/>
          </a:p>
          <a:p>
            <a:pPr>
              <a:buFont typeface="Wingdings" panose="05000000000000000000" pitchFamily="2" charset="2"/>
              <a:buChar char="Ø"/>
            </a:pPr>
            <a:r>
              <a:rPr lang="en-US" dirty="0" err="1" smtClean="0"/>
              <a:t>CPU'lar</a:t>
            </a:r>
            <a:r>
              <a:rPr lang="en-US" dirty="0" smtClean="0"/>
              <a:t> </a:t>
            </a:r>
            <a:r>
              <a:rPr lang="en-US" dirty="0" err="1"/>
              <a:t>bilgileri</a:t>
            </a:r>
            <a:r>
              <a:rPr lang="en-US" dirty="0"/>
              <a:t> </a:t>
            </a:r>
            <a:r>
              <a:rPr lang="en-US" dirty="0" err="1"/>
              <a:t>geçici</a:t>
            </a:r>
            <a:r>
              <a:rPr lang="en-US" dirty="0"/>
              <a:t> </a:t>
            </a:r>
            <a:r>
              <a:rPr lang="en-US" dirty="0" err="1"/>
              <a:t>olarak</a:t>
            </a:r>
            <a:r>
              <a:rPr lang="en-US" dirty="0"/>
              <a:t> </a:t>
            </a:r>
            <a:r>
              <a:rPr lang="en-US" dirty="0" err="1"/>
              <a:t>registerlarda</a:t>
            </a:r>
            <a:r>
              <a:rPr lang="en-US" dirty="0"/>
              <a:t> </a:t>
            </a:r>
            <a:r>
              <a:rPr lang="en-US" dirty="0" err="1"/>
              <a:t>depolarlar</a:t>
            </a:r>
            <a:r>
              <a:rPr lang="en-US" dirty="0"/>
              <a:t>. CPU </a:t>
            </a:r>
            <a:r>
              <a:rPr lang="en-US" dirty="0" err="1"/>
              <a:t>içerisindeki</a:t>
            </a:r>
            <a:r>
              <a:rPr lang="en-US" dirty="0"/>
              <a:t> </a:t>
            </a:r>
            <a:r>
              <a:rPr lang="en-US" dirty="0" err="1"/>
              <a:t>registerlar</a:t>
            </a:r>
            <a:r>
              <a:rPr lang="en-US" dirty="0"/>
              <a:t> 8,16,32, </a:t>
            </a:r>
            <a:r>
              <a:rPr lang="en-US" dirty="0" err="1"/>
              <a:t>veya</a:t>
            </a:r>
            <a:r>
              <a:rPr lang="en-US" dirty="0"/>
              <a:t> 64 </a:t>
            </a:r>
            <a:r>
              <a:rPr lang="en-US" dirty="0" err="1"/>
              <a:t>bitlik</a:t>
            </a:r>
            <a:r>
              <a:rPr lang="en-US" dirty="0"/>
              <a:t> </a:t>
            </a:r>
            <a:r>
              <a:rPr lang="en-US" dirty="0" err="1"/>
              <a:t>olabilirler</a:t>
            </a:r>
            <a:r>
              <a:rPr lang="en-US" dirty="0"/>
              <a:t>.</a:t>
            </a:r>
          </a:p>
        </p:txBody>
      </p:sp>
      <p:pic>
        <p:nvPicPr>
          <p:cNvPr id="4" name="Resim 3"/>
          <p:cNvPicPr>
            <a:picLocks noChangeAspect="1"/>
          </p:cNvPicPr>
          <p:nvPr/>
        </p:nvPicPr>
        <p:blipFill>
          <a:blip r:embed="rId2"/>
          <a:stretch>
            <a:fillRect/>
          </a:stretch>
        </p:blipFill>
        <p:spPr>
          <a:xfrm>
            <a:off x="4779466" y="3714325"/>
            <a:ext cx="2103934" cy="2583047"/>
          </a:xfrm>
          <a:prstGeom prst="rect">
            <a:avLst/>
          </a:prstGeom>
        </p:spPr>
      </p:pic>
    </p:spTree>
    <p:extLst>
      <p:ext uri="{BB962C8B-B14F-4D97-AF65-F5344CB8AC3E}">
        <p14:creationId xmlns:p14="http://schemas.microsoft.com/office/powerpoint/2010/main" val="343295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Hafıza (Memory)</a:t>
            </a:r>
          </a:p>
        </p:txBody>
      </p:sp>
      <p:sp>
        <p:nvSpPr>
          <p:cNvPr id="3" name="İçerik Yer Tutucusu 2"/>
          <p:cNvSpPr>
            <a:spLocks noGrp="1"/>
          </p:cNvSpPr>
          <p:nvPr>
            <p:ph idx="1"/>
          </p:nvPr>
        </p:nvSpPr>
        <p:spPr/>
        <p:txBody>
          <a:bodyPr/>
          <a:lstStyle/>
          <a:p>
            <a:pPr>
              <a:buFont typeface="Wingdings" panose="05000000000000000000" pitchFamily="2" charset="2"/>
              <a:buChar char="Ø"/>
            </a:pPr>
            <a:r>
              <a:rPr lang="tr-TR" dirty="0"/>
              <a:t>Mikroişlemciye atılan veriler ilk olarak </a:t>
            </a:r>
            <a:r>
              <a:rPr lang="tr-TR" dirty="0" smtClean="0"/>
              <a:t>hafızaya </a:t>
            </a:r>
            <a:r>
              <a:rPr lang="tr-TR" dirty="0"/>
              <a:t>gelir ve burada depolanır. CPU’ların da doğrudan eriştiği birim </a:t>
            </a:r>
            <a:r>
              <a:rPr lang="tr-TR" b="1" dirty="0" smtClean="0"/>
              <a:t>bellek </a:t>
            </a:r>
            <a:r>
              <a:rPr lang="tr-TR" dirty="0" smtClean="0"/>
              <a:t>olarak adlandırılır. </a:t>
            </a:r>
            <a:r>
              <a:rPr lang="tr-TR" dirty="0" err="1" smtClean="0">
                <a:solidFill>
                  <a:srgbClr val="FF0000"/>
                </a:solidFill>
              </a:rPr>
              <a:t>Note</a:t>
            </a:r>
            <a:r>
              <a:rPr lang="tr-TR" dirty="0" smtClean="0">
                <a:solidFill>
                  <a:srgbClr val="FF0000"/>
                </a:solidFill>
              </a:rPr>
              <a:t>: </a:t>
            </a:r>
            <a:r>
              <a:rPr lang="tr-TR" dirty="0" smtClean="0"/>
              <a:t>Hard disk bir </a:t>
            </a:r>
            <a:r>
              <a:rPr lang="tr-TR" dirty="0"/>
              <a:t>hafıza elemanı değil </a:t>
            </a:r>
            <a:r>
              <a:rPr lang="tr-TR" dirty="0" smtClean="0"/>
              <a:t>çevre biriminin </a:t>
            </a:r>
            <a:r>
              <a:rPr lang="tr-TR" dirty="0"/>
              <a:t>bir elemanıdır.</a:t>
            </a:r>
            <a:endParaRPr lang="tr-TR" dirty="0" smtClean="0"/>
          </a:p>
          <a:p>
            <a:pPr>
              <a:buFont typeface="Wingdings" panose="05000000000000000000" pitchFamily="2" charset="2"/>
              <a:buChar char="Ø"/>
            </a:pPr>
            <a:r>
              <a:rPr lang="tr-TR" dirty="0" smtClean="0"/>
              <a:t> </a:t>
            </a:r>
            <a:r>
              <a:rPr lang="tr-TR" dirty="0"/>
              <a:t>Bellekte iki tane birincil hafıza birimi vardır</a:t>
            </a:r>
            <a:r>
              <a:rPr lang="tr-TR" dirty="0" smtClean="0"/>
              <a:t>: Bunlar</a:t>
            </a:r>
            <a:r>
              <a:rPr lang="tr-TR" dirty="0"/>
              <a:t> </a:t>
            </a:r>
            <a:r>
              <a:rPr lang="tr-TR" b="1" dirty="0"/>
              <a:t>RAM </a:t>
            </a:r>
            <a:r>
              <a:rPr lang="tr-TR" dirty="0"/>
              <a:t>ve </a:t>
            </a:r>
            <a:r>
              <a:rPr lang="tr-TR" b="1" dirty="0"/>
              <a:t>ROM</a:t>
            </a:r>
            <a:r>
              <a:rPr lang="tr-TR" dirty="0"/>
              <a:t>. </a:t>
            </a:r>
            <a:endParaRPr lang="tr-TR" dirty="0" smtClean="0"/>
          </a:p>
          <a:p>
            <a:pPr lvl="1">
              <a:buFont typeface="Wingdings" panose="05000000000000000000" pitchFamily="2" charset="2"/>
              <a:buChar char="§"/>
            </a:pPr>
            <a:r>
              <a:rPr lang="tr-TR" b="1" dirty="0" smtClean="0"/>
              <a:t>RAM: </a:t>
            </a:r>
            <a:r>
              <a:rPr lang="tr-TR" dirty="0" smtClean="0"/>
              <a:t>RAM </a:t>
            </a:r>
            <a:r>
              <a:rPr lang="tr-TR" dirty="0"/>
              <a:t>(</a:t>
            </a:r>
            <a:r>
              <a:rPr lang="tr-TR" dirty="0" err="1"/>
              <a:t>Random</a:t>
            </a:r>
            <a:r>
              <a:rPr lang="tr-TR" dirty="0"/>
              <a:t> Access Memory</a:t>
            </a:r>
            <a:r>
              <a:rPr lang="tr-TR" dirty="0" smtClean="0"/>
              <a:t>)(Rastgele Erişimli Bellek). </a:t>
            </a:r>
            <a:r>
              <a:rPr lang="tr-TR" dirty="0"/>
              <a:t>Mikroişlemci kapandığı takdirde buradaki veriler silinir. </a:t>
            </a:r>
            <a:r>
              <a:rPr lang="tr-TR" dirty="0" smtClean="0"/>
              <a:t>Verilerimizi geçici olarak taşır.</a:t>
            </a:r>
          </a:p>
          <a:p>
            <a:pPr lvl="1">
              <a:buFont typeface="Wingdings" panose="05000000000000000000" pitchFamily="2" charset="2"/>
              <a:buChar char="§"/>
            </a:pPr>
            <a:r>
              <a:rPr lang="tr-TR" b="1" dirty="0" smtClean="0"/>
              <a:t>ROM: </a:t>
            </a:r>
            <a:r>
              <a:rPr lang="tr-TR" dirty="0" smtClean="0"/>
              <a:t>ROM </a:t>
            </a:r>
            <a:r>
              <a:rPr lang="tr-TR" dirty="0"/>
              <a:t>(Ready </a:t>
            </a:r>
            <a:r>
              <a:rPr lang="tr-TR" dirty="0" err="1"/>
              <a:t>Only</a:t>
            </a:r>
            <a:r>
              <a:rPr lang="tr-TR" dirty="0"/>
              <a:t> Memory</a:t>
            </a:r>
            <a:r>
              <a:rPr lang="tr-TR" dirty="0" smtClean="0"/>
              <a:t>)(Yalnızca Okunabilir Bellek ), </a:t>
            </a:r>
            <a:r>
              <a:rPr lang="tr-TR" dirty="0"/>
              <a:t>kalıcı hafızadır ve sistem kapansa dahil buradaki veriler silinmemektedir</a:t>
            </a:r>
            <a:r>
              <a:rPr lang="tr-TR" dirty="0" smtClean="0"/>
              <a:t>. Verilerimizi kalıcı olarak saklar. </a:t>
            </a:r>
            <a:r>
              <a:rPr lang="tr-TR" dirty="0" err="1">
                <a:solidFill>
                  <a:srgbClr val="FF0000"/>
                </a:solidFill>
              </a:rPr>
              <a:t>Note</a:t>
            </a:r>
            <a:r>
              <a:rPr lang="tr-TR" dirty="0">
                <a:solidFill>
                  <a:srgbClr val="FF0000"/>
                </a:solidFill>
              </a:rPr>
              <a:t>: </a:t>
            </a:r>
            <a:r>
              <a:rPr lang="tr-TR" dirty="0" smtClean="0"/>
              <a:t>ROM'a </a:t>
            </a:r>
            <a:r>
              <a:rPr lang="tr-TR" dirty="0"/>
              <a:t>örnek olarak </a:t>
            </a:r>
            <a:r>
              <a:rPr lang="tr-TR" dirty="0" smtClean="0"/>
              <a:t>BIOS</a:t>
            </a:r>
            <a:r>
              <a:rPr lang="tr-TR" dirty="0"/>
              <a:t> </a:t>
            </a:r>
            <a:r>
              <a:rPr lang="tr-TR" dirty="0" smtClean="0"/>
              <a:t>verilebilir, bilgisayarın donanımsal </a:t>
            </a:r>
            <a:r>
              <a:rPr lang="tr-TR" dirty="0"/>
              <a:t>parçaları ile yazılım </a:t>
            </a:r>
            <a:r>
              <a:rPr lang="tr-TR" dirty="0" smtClean="0"/>
              <a:t>arasındaki hayati bilgileri taşır. PC açıldığında ilk çalışan programdır.</a:t>
            </a:r>
            <a:endParaRPr lang="en-US" dirty="0"/>
          </a:p>
        </p:txBody>
      </p:sp>
    </p:spTree>
    <p:extLst>
      <p:ext uri="{BB962C8B-B14F-4D97-AF65-F5344CB8AC3E}">
        <p14:creationId xmlns:p14="http://schemas.microsoft.com/office/powerpoint/2010/main" val="3130946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a:t>Hafıza (Memory)</a:t>
            </a:r>
            <a:endParaRPr lang="en-US" dirty="0"/>
          </a:p>
        </p:txBody>
      </p:sp>
      <p:pic>
        <p:nvPicPr>
          <p:cNvPr id="1026" name="Picture 2" descr="RAM ile ROM Arasındaki Fark Nedir? - Ultrabilgi.co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342" y="1846263"/>
            <a:ext cx="8732042"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0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err="1" smtClean="0"/>
              <a:t>Input</a:t>
            </a:r>
            <a:r>
              <a:rPr lang="tr-TR" dirty="0" smtClean="0"/>
              <a:t>/</a:t>
            </a:r>
            <a:r>
              <a:rPr lang="tr-TR" dirty="0" err="1"/>
              <a:t>O</a:t>
            </a:r>
            <a:r>
              <a:rPr lang="tr-TR" dirty="0" err="1" smtClean="0"/>
              <a:t>utput</a:t>
            </a:r>
            <a:r>
              <a:rPr lang="tr-TR" dirty="0" smtClean="0"/>
              <a:t> </a:t>
            </a:r>
            <a:r>
              <a:rPr lang="tr-TR" dirty="0"/>
              <a:t>(giriş/çıkış) Birimi</a:t>
            </a:r>
          </a:p>
        </p:txBody>
      </p:sp>
      <p:sp>
        <p:nvSpPr>
          <p:cNvPr id="3" name="İçerik Yer Tutucusu 2"/>
          <p:cNvSpPr>
            <a:spLocks noGrp="1"/>
          </p:cNvSpPr>
          <p:nvPr>
            <p:ph idx="1"/>
          </p:nvPr>
        </p:nvSpPr>
        <p:spPr/>
        <p:txBody>
          <a:bodyPr/>
          <a:lstStyle/>
          <a:p>
            <a:pPr>
              <a:buFont typeface="Wingdings" panose="05000000000000000000" pitchFamily="2" charset="2"/>
              <a:buChar char="Ø"/>
            </a:pPr>
            <a:r>
              <a:rPr lang="en-US" dirty="0" err="1" smtClean="0"/>
              <a:t>CPU'nun</a:t>
            </a:r>
            <a:r>
              <a:rPr lang="en-US" dirty="0" smtClean="0"/>
              <a:t> </a:t>
            </a:r>
            <a:r>
              <a:rPr lang="en-US" dirty="0" err="1" smtClean="0"/>
              <a:t>hafıza</a:t>
            </a:r>
            <a:r>
              <a:rPr lang="tr-TR" dirty="0" err="1" smtClean="0"/>
              <a:t>sı</a:t>
            </a:r>
            <a:r>
              <a:rPr lang="tr-TR" dirty="0" smtClean="0"/>
              <a:t> ile </a:t>
            </a:r>
            <a:r>
              <a:rPr lang="en-US" dirty="0" err="1" smtClean="0"/>
              <a:t>giriş</a:t>
            </a:r>
            <a:r>
              <a:rPr lang="en-US" dirty="0" smtClean="0"/>
              <a:t>/</a:t>
            </a:r>
            <a:r>
              <a:rPr lang="en-US" dirty="0" err="1" smtClean="0"/>
              <a:t>çıkış</a:t>
            </a:r>
            <a:r>
              <a:rPr lang="en-US" dirty="0" smtClean="0"/>
              <a:t> </a:t>
            </a:r>
            <a:r>
              <a:rPr lang="tr-TR" dirty="0" smtClean="0"/>
              <a:t>birimleri arasındaki </a:t>
            </a:r>
            <a:r>
              <a:rPr lang="en-US" dirty="0" err="1" smtClean="0"/>
              <a:t>bağlantı</a:t>
            </a:r>
            <a:r>
              <a:rPr lang="tr-TR" dirty="0" err="1" smtClean="0"/>
              <a:t>yı</a:t>
            </a:r>
            <a:r>
              <a:rPr lang="en-US" dirty="0" smtClean="0"/>
              <a:t> </a:t>
            </a:r>
            <a:r>
              <a:rPr lang="en-US" dirty="0" err="1"/>
              <a:t>ve</a:t>
            </a:r>
            <a:r>
              <a:rPr lang="en-US" dirty="0"/>
              <a:t> </a:t>
            </a:r>
            <a:r>
              <a:rPr lang="tr-TR" dirty="0" smtClean="0"/>
              <a:t>işlemcideki</a:t>
            </a:r>
            <a:r>
              <a:rPr lang="en-US" dirty="0" smtClean="0"/>
              <a:t> </a:t>
            </a:r>
            <a:r>
              <a:rPr lang="en-US" dirty="0" err="1"/>
              <a:t>bir</a:t>
            </a:r>
            <a:r>
              <a:rPr lang="en-US" dirty="0"/>
              <a:t> </a:t>
            </a:r>
            <a:r>
              <a:rPr lang="en-US" dirty="0" err="1"/>
              <a:t>bilginin</a:t>
            </a:r>
            <a:r>
              <a:rPr lang="en-US" dirty="0"/>
              <a:t> </a:t>
            </a:r>
            <a:r>
              <a:rPr lang="en-US" dirty="0" err="1"/>
              <a:t>bir</a:t>
            </a:r>
            <a:r>
              <a:rPr lang="en-US" dirty="0"/>
              <a:t> </a:t>
            </a:r>
            <a:r>
              <a:rPr lang="en-US" dirty="0" err="1"/>
              <a:t>yerden</a:t>
            </a:r>
            <a:r>
              <a:rPr lang="en-US" dirty="0"/>
              <a:t> </a:t>
            </a:r>
            <a:r>
              <a:rPr lang="en-US" dirty="0" err="1"/>
              <a:t>başka</a:t>
            </a:r>
            <a:r>
              <a:rPr lang="en-US" dirty="0"/>
              <a:t> </a:t>
            </a:r>
            <a:r>
              <a:rPr lang="en-US" dirty="0" err="1"/>
              <a:t>bir</a:t>
            </a:r>
            <a:r>
              <a:rPr lang="en-US" dirty="0"/>
              <a:t> </a:t>
            </a:r>
            <a:r>
              <a:rPr lang="en-US" dirty="0" err="1"/>
              <a:t>yere</a:t>
            </a:r>
            <a:r>
              <a:rPr lang="en-US" dirty="0"/>
              <a:t> </a:t>
            </a:r>
            <a:r>
              <a:rPr lang="en-US" dirty="0" err="1"/>
              <a:t>taşınmasını</a:t>
            </a:r>
            <a:r>
              <a:rPr lang="en-US" dirty="0"/>
              <a:t> </a:t>
            </a:r>
            <a:r>
              <a:rPr lang="en-US" dirty="0" err="1"/>
              <a:t>sağlar</a:t>
            </a:r>
            <a:r>
              <a:rPr lang="en-US" dirty="0"/>
              <a:t>. </a:t>
            </a:r>
            <a:r>
              <a:rPr lang="tr-TR" dirty="0" smtClean="0"/>
              <a:t>Her işlemcide 3 adet </a:t>
            </a:r>
            <a:r>
              <a:rPr lang="tr-TR" dirty="0" err="1" smtClean="0"/>
              <a:t>bus’a</a:t>
            </a:r>
            <a:r>
              <a:rPr lang="tr-TR" dirty="0" smtClean="0"/>
              <a:t> sahiptir.</a:t>
            </a:r>
          </a:p>
          <a:p>
            <a:pPr lvl="1">
              <a:buFont typeface="Wingdings" panose="05000000000000000000" pitchFamily="2" charset="2"/>
              <a:buChar char="§"/>
            </a:pPr>
            <a:r>
              <a:rPr lang="tr-TR" b="1" dirty="0" err="1"/>
              <a:t>Adress</a:t>
            </a:r>
            <a:r>
              <a:rPr lang="tr-TR" b="1" dirty="0"/>
              <a:t> </a:t>
            </a:r>
            <a:r>
              <a:rPr lang="tr-TR" b="1" dirty="0" smtClean="0"/>
              <a:t>BUS: </a:t>
            </a:r>
            <a:r>
              <a:rPr lang="tr-TR" dirty="0" smtClean="0"/>
              <a:t>Tek </a:t>
            </a:r>
            <a:r>
              <a:rPr lang="tr-TR" dirty="0"/>
              <a:t>yönlü bir veri yoludur</a:t>
            </a:r>
            <a:r>
              <a:rPr lang="tr-TR" dirty="0" smtClean="0"/>
              <a:t>.</a:t>
            </a:r>
          </a:p>
          <a:p>
            <a:pPr lvl="1">
              <a:buFont typeface="Wingdings" panose="05000000000000000000" pitchFamily="2" charset="2"/>
              <a:buChar char="§"/>
            </a:pPr>
            <a:r>
              <a:rPr lang="tr-TR" b="1" dirty="0"/>
              <a:t>Data BUS</a:t>
            </a:r>
            <a:r>
              <a:rPr lang="tr-TR" b="1" dirty="0" smtClean="0"/>
              <a:t>: </a:t>
            </a:r>
            <a:r>
              <a:rPr lang="tr-TR" dirty="0" smtClean="0"/>
              <a:t>CPU’dan </a:t>
            </a:r>
            <a:r>
              <a:rPr lang="tr-TR" dirty="0"/>
              <a:t>bellek ve giriş/çıkış portlarına veya bu birimlerden CPU’ya doğru çift yönlü bir veri hattıdır</a:t>
            </a:r>
            <a:r>
              <a:rPr lang="tr-TR" dirty="0" smtClean="0"/>
              <a:t>.</a:t>
            </a:r>
          </a:p>
          <a:p>
            <a:pPr lvl="1">
              <a:buFont typeface="Wingdings" panose="05000000000000000000" pitchFamily="2" charset="2"/>
              <a:buChar char="§"/>
            </a:pPr>
            <a:r>
              <a:rPr lang="tr-TR" b="1" dirty="0"/>
              <a:t>Control </a:t>
            </a:r>
            <a:r>
              <a:rPr lang="tr-TR" b="1" dirty="0" smtClean="0"/>
              <a:t>BUS: </a:t>
            </a:r>
            <a:r>
              <a:rPr lang="tr-TR" dirty="0"/>
              <a:t>M</a:t>
            </a:r>
            <a:r>
              <a:rPr lang="tr-TR" dirty="0" smtClean="0"/>
              <a:t>ikroişlemcideki </a:t>
            </a:r>
            <a:r>
              <a:rPr lang="tr-TR" dirty="0"/>
              <a:t>birimler arası iletişimi düzenleyen sinyalleri ileten, kontrol eden veri hattıdır. </a:t>
            </a:r>
            <a:endParaRPr lang="tr-TR" dirty="0" smtClean="0"/>
          </a:p>
          <a:p>
            <a:pPr lvl="1">
              <a:buFont typeface="Wingdings" panose="05000000000000000000" pitchFamily="2" charset="2"/>
              <a:buChar char="§"/>
            </a:pPr>
            <a:endParaRPr lang="tr-TR" dirty="0" smtClean="0"/>
          </a:p>
          <a:p>
            <a:pPr>
              <a:buFont typeface="Wingdings" panose="05000000000000000000" pitchFamily="2" charset="2"/>
              <a:buChar char="Ø"/>
            </a:pPr>
            <a:endParaRPr lang="en-US" dirty="0"/>
          </a:p>
        </p:txBody>
      </p:sp>
      <p:pic>
        <p:nvPicPr>
          <p:cNvPr id="4" name="Resim 3"/>
          <p:cNvPicPr>
            <a:picLocks noChangeAspect="1"/>
          </p:cNvPicPr>
          <p:nvPr/>
        </p:nvPicPr>
        <p:blipFill>
          <a:blip r:embed="rId2"/>
          <a:stretch>
            <a:fillRect/>
          </a:stretch>
        </p:blipFill>
        <p:spPr>
          <a:xfrm>
            <a:off x="3975100" y="3608522"/>
            <a:ext cx="3132137" cy="2595428"/>
          </a:xfrm>
          <a:prstGeom prst="rect">
            <a:avLst/>
          </a:prstGeom>
        </p:spPr>
      </p:pic>
    </p:spTree>
    <p:extLst>
      <p:ext uri="{BB962C8B-B14F-4D97-AF65-F5344CB8AC3E}">
        <p14:creationId xmlns:p14="http://schemas.microsoft.com/office/powerpoint/2010/main" val="2395887610"/>
      </p:ext>
    </p:extLst>
  </p:cSld>
  <p:clrMapOvr>
    <a:masterClrMapping/>
  </p:clrMapOvr>
</p:sld>
</file>

<file path=ppt/theme/theme1.xml><?xml version="1.0" encoding="utf-8"?>
<a:theme xmlns:a="http://schemas.openxmlformats.org/drawingml/2006/main" name="Geçmişe bakış">
  <a:themeElements>
    <a:clrScheme name="Geçmişe bakış">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Geçmişe bakış">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çmişe bakış">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636</TotalTime>
  <Words>1106</Words>
  <Application>Microsoft Office PowerPoint</Application>
  <PresentationFormat>Geniş ekran</PresentationFormat>
  <Paragraphs>121</Paragraphs>
  <Slides>32</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32</vt:i4>
      </vt:variant>
    </vt:vector>
  </HeadingPairs>
  <TitlesOfParts>
    <vt:vector size="36" baseType="lpstr">
      <vt:lpstr>Calibri</vt:lpstr>
      <vt:lpstr>Calibri Light</vt:lpstr>
      <vt:lpstr>Wingdings</vt:lpstr>
      <vt:lpstr>Geçmişe bakış</vt:lpstr>
      <vt:lpstr>STM32F ile A'dan Z'ye Gömülü Sistemler(Embedded Systems) Udemy Kursu Giriş</vt:lpstr>
      <vt:lpstr>Gömülü Sistem Nedir?</vt:lpstr>
      <vt:lpstr>Gömülü Sistem Nedir?</vt:lpstr>
      <vt:lpstr>Gömülü Sistem Tasarım Gereksinimleri</vt:lpstr>
      <vt:lpstr>Mikroişlemci(Microprocessor)</vt:lpstr>
      <vt:lpstr>CPU (Central Processing Unit/Merkezi İşlem Birimi)</vt:lpstr>
      <vt:lpstr>Hafıza (Memory)</vt:lpstr>
      <vt:lpstr>Hafıza (Memory)</vt:lpstr>
      <vt:lpstr>Input/Output (giriş/çıkış) Birimi</vt:lpstr>
      <vt:lpstr>Input/Output (giriş/çıkış) Birimi</vt:lpstr>
      <vt:lpstr>Mikrodenetleyici(Microcontroller)</vt:lpstr>
      <vt:lpstr>Mikrodenetleyici(Microcontroller)</vt:lpstr>
      <vt:lpstr>Mikrodenetleyici(Microcontroller)</vt:lpstr>
      <vt:lpstr>Von Neuman Mimarisi </vt:lpstr>
      <vt:lpstr>Hardward Mimarisi</vt:lpstr>
      <vt:lpstr>Mikrodenetleyiciler Neden Kullanılır?</vt:lpstr>
      <vt:lpstr>Mikrodenetleyici Bazı Çevre Birimleri</vt:lpstr>
      <vt:lpstr>Mikroişlemci ile Mikrodenetleyici Arasındaki Farklar</vt:lpstr>
      <vt:lpstr>The Manufacturing of A-Star 32U4 Micro</vt:lpstr>
      <vt:lpstr> ARM Mimarisi</vt:lpstr>
      <vt:lpstr> ARM Mimarisi</vt:lpstr>
      <vt:lpstr>ARM Mimarisi</vt:lpstr>
      <vt:lpstr>ARM Ailesi</vt:lpstr>
      <vt:lpstr> ARM Cortex-M Ailesi</vt:lpstr>
      <vt:lpstr>STM32</vt:lpstr>
      <vt:lpstr>STM32 İsimlendirilmesi</vt:lpstr>
      <vt:lpstr>STM32 Discovery Kartları</vt:lpstr>
      <vt:lpstr>STM32 Discovery Kartları</vt:lpstr>
      <vt:lpstr>NEDEN ARM MİMARİSİ!!!</vt:lpstr>
      <vt:lpstr>NEDEN ARM MİMARİSİ!!!</vt:lpstr>
      <vt:lpstr>NEDEN ARM MİMARİSİ!!!</vt:lpstr>
      <vt:lpstr>PowerPoint Sunusu</vt:lpstr>
    </vt:vector>
  </TitlesOfParts>
  <Company>SilentAll Team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STM32F ile A'dan Z'ye Gömülü Sistemler(Embedded Systems) Udemy Kursu Giriş</dc:title>
  <dc:creator>Arif mandal</dc:creator>
  <cp:lastModifiedBy>Arif mandal</cp:lastModifiedBy>
  <cp:revision>59</cp:revision>
  <dcterms:created xsi:type="dcterms:W3CDTF">2020-05-15T15:50:28Z</dcterms:created>
  <dcterms:modified xsi:type="dcterms:W3CDTF">2020-05-27T16:07:25Z</dcterms:modified>
</cp:coreProperties>
</file>